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82" r:id="rId6"/>
    <p:sldId id="257" r:id="rId7"/>
    <p:sldId id="281" r:id="rId8"/>
    <p:sldId id="269" r:id="rId9"/>
    <p:sldId id="261" r:id="rId10"/>
    <p:sldId id="260" r:id="rId11"/>
    <p:sldId id="270" r:id="rId12"/>
    <p:sldId id="271" r:id="rId13"/>
    <p:sldId id="258" r:id="rId14"/>
    <p:sldId id="276" r:id="rId15"/>
    <p:sldId id="277" r:id="rId16"/>
    <p:sldId id="279" r:id="rId17"/>
    <p:sldId id="283" r:id="rId18"/>
    <p:sldId id="275" r:id="rId19"/>
    <p:sldId id="280" r:id="rId20"/>
    <p:sldId id="273" r:id="rId21"/>
    <p:sldId id="272" r:id="rId22"/>
    <p:sldId id="268" r:id="rId23"/>
    <p:sldId id="274" r:id="rId24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B797F4-AC39-4804-958B-7B46E212F41E}" v="136" dt="2022-11-08T18:42:10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598" autoAdjust="0"/>
  </p:normalViewPr>
  <p:slideViewPr>
    <p:cSldViewPr snapToGrid="0">
      <p:cViewPr varScale="1">
        <p:scale>
          <a:sx n="51" d="100"/>
          <a:sy n="51" d="100"/>
        </p:scale>
        <p:origin x="1253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11.png>
</file>

<file path=ppt/media/image12.png>
</file>

<file path=ppt/media/image13.png>
</file>

<file path=ppt/media/image13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41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5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614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81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865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1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440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55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417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83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151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CF676-F8C2-4A08-B4BA-B493414D9D7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35CA5-30BB-493F-8F17-CD40AFAEC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24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9.png"/><Relationship Id="rId7" Type="http://schemas.openxmlformats.org/officeDocument/2006/relationships/image" Target="../media/image2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content/pdf/10.1007/978-3-319-64820-0.pdf" TargetMode="External"/><Relationship Id="rId2" Type="http://schemas.openxmlformats.org/officeDocument/2006/relationships/hyperlink" Target="https://papp.iussp.org/sessions/papp101_s02/PAPP101_s02_090_010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7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1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7CC5D-3998-4681-91C0-DDF7DC8B2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991663"/>
          </a:xfrm>
        </p:spPr>
        <p:txBody>
          <a:bodyPr/>
          <a:lstStyle/>
          <a:p>
            <a:pPr algn="l"/>
            <a:r>
              <a:rPr lang="cs-CZ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Lexis</a:t>
            </a:r>
            <a:r>
              <a:rPr lang="cs-CZ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diagram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09CB4-36E9-428A-8A71-9450E577DD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2950" y="2659310"/>
            <a:ext cx="7924800" cy="991663"/>
          </a:xfrm>
        </p:spPr>
        <p:txBody>
          <a:bodyPr/>
          <a:lstStyle/>
          <a:p>
            <a:pPr algn="l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9. 11. 2022</a:t>
            </a:r>
          </a:p>
          <a:p>
            <a:pPr algn="l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Bety Ukolova (ukolovae@natur.cuni.cz)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81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37E4A2-8651-4EBE-A189-7219CF1B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584775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 to demographic analysis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E7EA32-9E04-1749-87F1-BD55003741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87" t="26527" r="26916" b="24920"/>
          <a:stretch/>
        </p:blipFill>
        <p:spPr>
          <a:xfrm>
            <a:off x="578003" y="1364530"/>
            <a:ext cx="8646960" cy="41289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D9FCBF-5A35-0351-831C-024C422B02A0}"/>
              </a:ext>
            </a:extLst>
          </p:cNvPr>
          <p:cNvSpPr txBox="1"/>
          <p:nvPr/>
        </p:nvSpPr>
        <p:spPr>
          <a:xfrm rot="18932075">
            <a:off x="5769205" y="3070782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Longitudinal</a:t>
            </a:r>
            <a:r>
              <a:rPr lang="cs-CZ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7ACE04-5AB3-9975-C86C-DAB6803AD400}"/>
              </a:ext>
            </a:extLst>
          </p:cNvPr>
          <p:cNvSpPr txBox="1"/>
          <p:nvPr/>
        </p:nvSpPr>
        <p:spPr>
          <a:xfrm rot="16200000">
            <a:off x="3400775" y="3406952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</a:t>
            </a:r>
            <a:r>
              <a:rPr lang="cs-CZ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32A191-ECFC-DFAD-1ACB-E4796AAF2A29}"/>
              </a:ext>
            </a:extLst>
          </p:cNvPr>
          <p:cNvSpPr txBox="1"/>
          <p:nvPr/>
        </p:nvSpPr>
        <p:spPr>
          <a:xfrm>
            <a:off x="499622" y="5584932"/>
            <a:ext cx="90591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 err="1">
                <a:latin typeface="Arial" panose="020B0604020202020204" pitchFamily="34" charset="0"/>
                <a:cs typeface="Arial" panose="020B0604020202020204" pitchFamily="34" charset="0"/>
              </a:rPr>
              <a:t>Longitudinal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b="1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follow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and analyse a single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cohort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throughout their lives</a:t>
            </a:r>
            <a:r>
              <a:rPr kumimoji="0" lang="cs-CZ" altLang="en-US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kumimoji="0" lang="cs-CZ" altLang="en-US" sz="1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analy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by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cohort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on a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same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sample)</a:t>
            </a:r>
            <a:r>
              <a:rPr kumimoji="0" lang="cs-CZ" altLang="en-US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cs-CZ" altLang="en-US" b="1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</a:t>
            </a:r>
            <a:r>
              <a:rPr lang="cs-CZ" altLang="en-US" b="1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b="1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cs-CZ" altLang="en-US" b="1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analyse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distinct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cohorts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multiple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years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(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by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calendar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on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samples</a:t>
            </a:r>
            <a:r>
              <a:rPr lang="cs-CZ" altLang="en-US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857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37E4A2-8651-4EBE-A189-7219CF1B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58477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 to demographic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32A191-ECFC-DFAD-1ACB-E4796AAF2A29}"/>
              </a:ext>
            </a:extLst>
          </p:cNvPr>
          <p:cNvSpPr txBox="1"/>
          <p:nvPr/>
        </p:nvSpPr>
        <p:spPr>
          <a:xfrm>
            <a:off x="681038" y="1050639"/>
            <a:ext cx="9059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cs-CZ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Depending</a:t>
            </a:r>
            <a:r>
              <a:rPr kumimoji="0" lang="cs-CZ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kumimoji="0" lang="cs-CZ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whether</a:t>
            </a:r>
            <a:r>
              <a:rPr kumimoji="0" lang="cs-CZ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cs-CZ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kumimoji="0" lang="cs-CZ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apply</a:t>
            </a:r>
            <a:r>
              <a:rPr kumimoji="0" lang="cs-CZ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cs-CZ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longitudinal</a:t>
            </a:r>
            <a:r>
              <a:rPr kumimoji="0" lang="cs-CZ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cs-CZ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kumimoji="0" lang="cs-CZ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cs-CZ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cross-sectional</a:t>
            </a:r>
            <a:r>
              <a:rPr kumimoji="0" lang="cs-CZ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cs-CZ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approach</a:t>
            </a:r>
            <a:r>
              <a:rPr kumimoji="0" lang="cs-CZ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cs-CZ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obtain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i="1" dirty="0" err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, in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interpretation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well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quantity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measures</a:t>
            </a:r>
            <a:r>
              <a:rPr lang="cs-CZ" alt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D3A5CD-B969-B784-2F20-4B86EFA217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94" t="26386" r="20445" b="17409"/>
          <a:stretch/>
        </p:blipFill>
        <p:spPr>
          <a:xfrm>
            <a:off x="1244083" y="2152217"/>
            <a:ext cx="7602501" cy="35523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51ACA5-34DB-FE41-6787-C1852D6994A0}"/>
              </a:ext>
            </a:extLst>
          </p:cNvPr>
          <p:cNvSpPr txBox="1"/>
          <p:nvPr/>
        </p:nvSpPr>
        <p:spPr>
          <a:xfrm rot="16200000">
            <a:off x="7389740" y="3743704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Mean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at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birth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dashed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line)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923F4-02D0-BD6D-5212-2BD73E28B1B1}"/>
              </a:ext>
            </a:extLst>
          </p:cNvPr>
          <p:cNvSpPr txBox="1"/>
          <p:nvPr/>
        </p:nvSpPr>
        <p:spPr>
          <a:xfrm>
            <a:off x="3135194" y="1709557"/>
            <a:ext cx="3820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Generation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~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birth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cohort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(blue line)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1B3B13-2C5A-F13B-5126-6E21A99A7FE2}"/>
              </a:ext>
            </a:extLst>
          </p:cNvPr>
          <p:cNvSpPr txBox="1"/>
          <p:nvPr/>
        </p:nvSpPr>
        <p:spPr>
          <a:xfrm>
            <a:off x="3741130" y="5778816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Calendar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line)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637B4-3105-3163-472A-DF29E01A0217}"/>
              </a:ext>
            </a:extLst>
          </p:cNvPr>
          <p:cNvSpPr txBox="1"/>
          <p:nvPr/>
        </p:nvSpPr>
        <p:spPr>
          <a:xfrm rot="16200000">
            <a:off x="-478181" y="3743704"/>
            <a:ext cx="2980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Total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fertility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rate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(solid line)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DEE46C-7B61-D7F5-FB16-D0D5008C7460}"/>
              </a:ext>
            </a:extLst>
          </p:cNvPr>
          <p:cNvSpPr txBox="1"/>
          <p:nvPr/>
        </p:nvSpPr>
        <p:spPr>
          <a:xfrm>
            <a:off x="94271" y="6437999"/>
            <a:ext cx="7758258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Period and cohort-specific</a:t>
            </a:r>
            <a:r>
              <a:rPr lang="cs-CZ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cs-CZ" b="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cross-sectional</a:t>
            </a:r>
            <a:r>
              <a:rPr lang="cs-CZ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trends 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in fertility in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Czechia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[3]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610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20C010-683E-15A1-D25D-8F569280F7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54" t="17864" r="19873" b="8712"/>
          <a:stretch/>
        </p:blipFill>
        <p:spPr>
          <a:xfrm>
            <a:off x="489242" y="928889"/>
            <a:ext cx="8735721" cy="520068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E539AAF-0624-EE2E-ACC7-B3D6FDC3E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58477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 to demographic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15E7A8-E6F8-C7F0-EB4E-18F65E995250}"/>
              </a:ext>
            </a:extLst>
          </p:cNvPr>
          <p:cNvSpPr txBox="1"/>
          <p:nvPr/>
        </p:nvSpPr>
        <p:spPr>
          <a:xfrm>
            <a:off x="611790" y="6154319"/>
            <a:ext cx="8871574" cy="33855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l"/>
            <a:r>
              <a:rPr lang="en-US" sz="1600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Period and cohort-specific</a:t>
            </a:r>
            <a:r>
              <a:rPr lang="cs-CZ" sz="1600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cs-CZ" sz="1600" b="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cross</a:t>
            </a:r>
            <a:r>
              <a:rPr lang="cs-CZ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-sectional</a:t>
            </a:r>
            <a:r>
              <a:rPr lang="cs-CZ" sz="16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trends in life expectancy</a:t>
            </a:r>
            <a:r>
              <a:rPr lang="cs-CZ" sz="1600" i="1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cs-CZ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high</a:t>
            </a:r>
            <a:r>
              <a:rPr lang="cs-CZ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income</a:t>
            </a:r>
            <a:r>
              <a:rPr lang="cs-CZ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countries</a:t>
            </a:r>
            <a:r>
              <a:rPr lang="cs-CZ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b="1" dirty="0">
                <a:latin typeface="Arial" panose="020B0604020202020204" pitchFamily="34" charset="0"/>
                <a:cs typeface="Arial" panose="020B0604020202020204" pitchFamily="34" charset="0"/>
              </a:rPr>
              <a:t>[4]</a:t>
            </a:r>
            <a:endParaRPr lang="en-US" sz="16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034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D2B7EB-1EF7-19B5-E245-3012A203FD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1" t="27542" r="29199" b="4956"/>
          <a:stretch/>
        </p:blipFill>
        <p:spPr>
          <a:xfrm>
            <a:off x="-56567" y="836780"/>
            <a:ext cx="6806153" cy="58151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599F3D-F052-5D56-5449-D20C4A9D1FF6}"/>
              </a:ext>
            </a:extLst>
          </p:cNvPr>
          <p:cNvSpPr txBox="1"/>
          <p:nvPr/>
        </p:nvSpPr>
        <p:spPr>
          <a:xfrm>
            <a:off x="7013540" y="949902"/>
            <a:ext cx="2574119" cy="230832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←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Lexis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surface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plot as a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tool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identify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, period and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cohort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effects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. Ratio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male and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female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age-specific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mortality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England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and Wales, 1841–2013 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[5]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13CFA2-A028-010F-F151-CEAA9943EA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44" t="32448" r="23965" b="28303"/>
          <a:stretch/>
        </p:blipFill>
        <p:spPr>
          <a:xfrm>
            <a:off x="5390561" y="4987318"/>
            <a:ext cx="4515439" cy="187068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E539AAF-0624-EE2E-ACC7-B3D6FDC3E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58477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 to demographic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EE099C-DF7F-158E-63C5-0B6234C98CBD}"/>
              </a:ext>
            </a:extLst>
          </p:cNvPr>
          <p:cNvSpPr txBox="1"/>
          <p:nvPr/>
        </p:nvSpPr>
        <p:spPr>
          <a:xfrm>
            <a:off x="7013539" y="3843001"/>
            <a:ext cx="2574119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“Ideal” age-, period-, and cohort-effects on the Lexis surface 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[6] ↓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05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D35B97-D5F3-A56C-8EAD-8A141B6222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41" t="16055" r="33386" b="9185"/>
          <a:stretch/>
        </p:blipFill>
        <p:spPr>
          <a:xfrm>
            <a:off x="4524865" y="405353"/>
            <a:ext cx="5213022" cy="64526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1A449A-035B-AB5E-FD4D-D67B456BF2CC}"/>
              </a:ext>
            </a:extLst>
          </p:cNvPr>
          <p:cNvSpPr txBox="1"/>
          <p:nvPr/>
        </p:nvSpPr>
        <p:spPr>
          <a:xfrm>
            <a:off x="648043" y="2480018"/>
            <a:ext cx="3678809" cy="120032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Rates of mortality improvement for lung cancer for men in the United States aged 20– 95 between 1959 and 2013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[6]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→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6AC2611-493B-1083-A83C-6A27B605F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540" y="233152"/>
            <a:ext cx="3909816" cy="218953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 </a:t>
            </a:r>
            <a:b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demographic </a:t>
            </a:r>
            <a:b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2000282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37E4A2-8651-4EBE-A189-7219CF1B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58477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687409-5D4C-25DA-F9B7-3C1F6A657695}"/>
              </a:ext>
            </a:extLst>
          </p:cNvPr>
          <p:cNvSpPr txBox="1"/>
          <p:nvPr/>
        </p:nvSpPr>
        <p:spPr>
          <a:xfrm>
            <a:off x="681038" y="846205"/>
            <a:ext cx="862833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population of males at ages 20, 21, 22 and 23 years to the date 1. 1. 2014. </a:t>
            </a:r>
            <a:endParaRPr lang="cs-CZ" sz="1600" i="0" u="none" strike="noStrike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population of females at ages 20, 21, 22 and 23 years to the date 1. 7. 2014. 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population living at exact age 61 in years 2005, 2006 and 2007.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total number of births by the age of mother (ages 15, 16 and 17) in 2008.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number of marriages of divorced men by the time elapsed since the divorce (1, 2 and 3 years) in 1997.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deaths of females by age (70, 71 and 72) and cohort in 2014.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number of divorces in 2005 by the length of duration of marriage (0, 1 and 2 years) and by the year of marriage.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deaths by 5-year age groups (30–34, 35–39, 40–44) in 2006.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number of male infant deaths by age (0, 1, 2 and 3 months) in 2010.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male population by age (0, 1–4) to 1.7.2000 and 1.7.2001.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920"/>
              </a:lnSpc>
              <a:spcAft>
                <a:spcPts val="1200"/>
              </a:spcAft>
            </a:pPr>
            <a:r>
              <a:rPr lang="cs-CZ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r. </a:t>
            </a:r>
            <a:r>
              <a:rPr lang="en-US" sz="160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Draw to the Lexis diagram number of marriages in 1997 by the birth cohort of a bride (1978, 1979, 1980).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7472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6688-9937-46B6-A805-A920723A3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858888" cy="584775"/>
          </a:xfrm>
        </p:spPr>
        <p:txBody>
          <a:bodyPr>
            <a:normAutofit fontScale="90000"/>
          </a:bodyPr>
          <a:lstStyle/>
          <a:p>
            <a:r>
              <a:rPr lang="cs-CZ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Lexis</a:t>
            </a:r>
            <a: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diagram – s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ets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(event) </a:t>
            </a:r>
            <a:r>
              <a:rPr lang="cs-CZ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points</a:t>
            </a:r>
            <a:endParaRPr lang="en-US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A6AE7D-B84B-541E-9ED0-300FA937D8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4" t="39653" r="73435" b="40793"/>
          <a:stretch/>
        </p:blipFill>
        <p:spPr>
          <a:xfrm>
            <a:off x="5179245" y="1612986"/>
            <a:ext cx="3870664" cy="294738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B7B9C-82EA-F66E-69A9-BB5E2D9892E9}"/>
              </a:ext>
            </a:extLst>
          </p:cNvPr>
          <p:cNvCxnSpPr>
            <a:cxnSpLocks/>
          </p:cNvCxnSpPr>
          <p:nvPr/>
        </p:nvCxnSpPr>
        <p:spPr>
          <a:xfrm>
            <a:off x="7114577" y="1650694"/>
            <a:ext cx="0" cy="9511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807589B-4A08-6FA7-1A3F-98E036FB8257}"/>
              </a:ext>
            </a:extLst>
          </p:cNvPr>
          <p:cNvCxnSpPr>
            <a:cxnSpLocks/>
          </p:cNvCxnSpPr>
          <p:nvPr/>
        </p:nvCxnSpPr>
        <p:spPr>
          <a:xfrm rot="5400000">
            <a:off x="6629600" y="3056859"/>
            <a:ext cx="0" cy="9511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874DB044-1ABA-64F9-F519-78456D0DB5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48" t="41155" r="23274" b="27379"/>
          <a:stretch/>
        </p:blipFill>
        <p:spPr>
          <a:xfrm>
            <a:off x="681038" y="4672010"/>
            <a:ext cx="3677316" cy="1700352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B29660-061E-058D-671C-5F8E880D79D8}"/>
              </a:ext>
            </a:extLst>
          </p:cNvPr>
          <p:cNvCxnSpPr/>
          <p:nvPr/>
        </p:nvCxnSpPr>
        <p:spPr>
          <a:xfrm flipH="1">
            <a:off x="7202078" y="1496501"/>
            <a:ext cx="405353" cy="520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E5D3101-60B4-1D05-0882-3D3D06CA32CD}"/>
              </a:ext>
            </a:extLst>
          </p:cNvPr>
          <p:cNvSpPr txBox="1"/>
          <p:nvPr/>
        </p:nvSpPr>
        <p:spPr>
          <a:xfrm>
            <a:off x="6354524" y="1127169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2nd set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(event)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points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0B7FA5-046D-0809-F517-B57F1A9D0C15}"/>
              </a:ext>
            </a:extLst>
          </p:cNvPr>
          <p:cNvSpPr txBox="1"/>
          <p:nvPr/>
        </p:nvSpPr>
        <p:spPr>
          <a:xfrm>
            <a:off x="5415165" y="3861726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1st set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(event)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points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7E3AE7-400F-15EC-653D-F8C6E00046F7}"/>
              </a:ext>
            </a:extLst>
          </p:cNvPr>
          <p:cNvCxnSpPr/>
          <p:nvPr/>
        </p:nvCxnSpPr>
        <p:spPr>
          <a:xfrm flipV="1">
            <a:off x="6629600" y="3606267"/>
            <a:ext cx="0" cy="2554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E333F0E-9C66-43D0-00E0-DE43A4D03718}"/>
              </a:ext>
            </a:extLst>
          </p:cNvPr>
          <p:cNvSpPr txBox="1"/>
          <p:nvPr/>
        </p:nvSpPr>
        <p:spPr>
          <a:xfrm>
            <a:off x="6309088" y="4575763"/>
            <a:ext cx="6410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1D9A6C-9CEF-3C5A-2570-8A5AC88CDCE6}"/>
              </a:ext>
            </a:extLst>
          </p:cNvPr>
          <p:cNvSpPr txBox="1"/>
          <p:nvPr/>
        </p:nvSpPr>
        <p:spPr>
          <a:xfrm>
            <a:off x="7286919" y="4575763"/>
            <a:ext cx="6410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00A248-37F9-F52A-E27A-0ACE202BC3AF}"/>
              </a:ext>
            </a:extLst>
          </p:cNvPr>
          <p:cNvSpPr txBox="1"/>
          <p:nvPr/>
        </p:nvSpPr>
        <p:spPr>
          <a:xfrm>
            <a:off x="8264750" y="4575763"/>
            <a:ext cx="6410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5DA54B-F886-C520-DB0A-473C0A41CD13}"/>
              </a:ext>
            </a:extLst>
          </p:cNvPr>
          <p:cNvSpPr txBox="1"/>
          <p:nvPr/>
        </p:nvSpPr>
        <p:spPr>
          <a:xfrm>
            <a:off x="5331257" y="4575763"/>
            <a:ext cx="6410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7F5868-4DEA-9F97-2160-F58AABAD73ED}"/>
              </a:ext>
            </a:extLst>
          </p:cNvPr>
          <p:cNvSpPr txBox="1"/>
          <p:nvPr/>
        </p:nvSpPr>
        <p:spPr>
          <a:xfrm rot="16200000">
            <a:off x="6423012" y="5021063"/>
            <a:ext cx="1310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31.12. 2020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18A51C-BAAD-825E-8164-DD706C976E03}"/>
              </a:ext>
            </a:extLst>
          </p:cNvPr>
          <p:cNvSpPr txBox="1"/>
          <p:nvPr/>
        </p:nvSpPr>
        <p:spPr>
          <a:xfrm rot="16200000">
            <a:off x="5480834" y="5021063"/>
            <a:ext cx="1310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31.12. 2019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98B226-6294-AD2C-AE26-32A749197D4F}"/>
              </a:ext>
            </a:extLst>
          </p:cNvPr>
          <p:cNvSpPr txBox="1"/>
          <p:nvPr/>
        </p:nvSpPr>
        <p:spPr>
          <a:xfrm rot="16200000">
            <a:off x="7361350" y="5046234"/>
            <a:ext cx="1310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31.12. 2021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95B1EF-FBD4-6890-46AA-DE54841623A5}"/>
              </a:ext>
            </a:extLst>
          </p:cNvPr>
          <p:cNvSpPr txBox="1"/>
          <p:nvPr/>
        </p:nvSpPr>
        <p:spPr>
          <a:xfrm rot="16200000">
            <a:off x="8374255" y="5046234"/>
            <a:ext cx="1310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31.12. 2022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7C8F43-BA29-31CE-CE1C-FD220220EE23}"/>
              </a:ext>
            </a:extLst>
          </p:cNvPr>
          <p:cNvSpPr txBox="1"/>
          <p:nvPr/>
        </p:nvSpPr>
        <p:spPr>
          <a:xfrm>
            <a:off x="4808796" y="3347743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1’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249606-B44E-7E2D-D2B0-0332114379FB}"/>
              </a:ext>
            </a:extLst>
          </p:cNvPr>
          <p:cNvSpPr txBox="1"/>
          <p:nvPr/>
        </p:nvSpPr>
        <p:spPr>
          <a:xfrm>
            <a:off x="4808796" y="2385806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2’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8ABB410-727C-9330-0764-925E2C592D9B}"/>
              </a:ext>
            </a:extLst>
          </p:cNvPr>
          <p:cNvSpPr txBox="1"/>
          <p:nvPr/>
        </p:nvSpPr>
        <p:spPr>
          <a:xfrm>
            <a:off x="4813429" y="1479480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3’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26F11D-35BB-6965-EF57-A0FC87848A36}"/>
              </a:ext>
            </a:extLst>
          </p:cNvPr>
          <p:cNvSpPr txBox="1"/>
          <p:nvPr/>
        </p:nvSpPr>
        <p:spPr>
          <a:xfrm>
            <a:off x="4816188" y="4302678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0’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D0F401-2D88-947C-22A3-8FE3A0095A5D}"/>
              </a:ext>
            </a:extLst>
          </p:cNvPr>
          <p:cNvSpPr txBox="1"/>
          <p:nvPr/>
        </p:nvSpPr>
        <p:spPr>
          <a:xfrm flipH="1">
            <a:off x="653465" y="1389624"/>
            <a:ext cx="363159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set of points is a set of individuals being exactly </a:t>
            </a:r>
            <a:r>
              <a:rPr lang="en-GB" sz="2000" i="1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years old during a single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cs-CZ" sz="2000" dirty="0" err="1"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set of points is a set of individuals being </a:t>
            </a:r>
            <a:r>
              <a:rPr lang="cs-CZ" sz="2000" i="1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years of reached age on exact date</a:t>
            </a:r>
            <a:endParaRPr lang="cs-CZ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2. set </a:t>
            </a:r>
            <a:r>
              <a:rPr lang="cs-CZ" sz="20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000" dirty="0" err="1"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000" dirty="0" err="1">
                <a:latin typeface="Arial" panose="020B0604020202020204" pitchFamily="34" charset="0"/>
                <a:cs typeface="Arial" panose="020B0604020202020204" pitchFamily="34" charset="0"/>
              </a:rPr>
              <a:t>refers</a:t>
            </a: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cs-CZ" sz="2000" dirty="0" err="1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000" dirty="0" err="1">
                <a:latin typeface="Arial" panose="020B0604020202020204" pitchFamily="34" charset="0"/>
                <a:cs typeface="Arial" panose="020B0604020202020204" pitchFamily="34" charset="0"/>
              </a:rPr>
              <a:t>reached</a:t>
            </a: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000" dirty="0" err="1">
                <a:latin typeface="Arial" panose="020B0604020202020204" pitchFamily="34" charset="0"/>
                <a:cs typeface="Arial" panose="020B0604020202020204" pitchFamily="34" charset="0"/>
              </a:rPr>
              <a:t>during</a:t>
            </a: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cs-CZ" sz="2000" dirty="0" err="1"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C63ED6-0481-96DF-8A81-A2699D2038FA}"/>
              </a:ext>
            </a:extLst>
          </p:cNvPr>
          <p:cNvSpPr txBox="1"/>
          <p:nvPr/>
        </p:nvSpPr>
        <p:spPr>
          <a:xfrm>
            <a:off x="4588798" y="38217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885D5A-9515-F4AD-C93A-1D335234A5AE}"/>
              </a:ext>
            </a:extLst>
          </p:cNvPr>
          <p:cNvSpPr txBox="1"/>
          <p:nvPr/>
        </p:nvSpPr>
        <p:spPr>
          <a:xfrm>
            <a:off x="4588798" y="285162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F46146-2347-07D1-35D3-C0F7F4718EA6}"/>
              </a:ext>
            </a:extLst>
          </p:cNvPr>
          <p:cNvSpPr txBox="1"/>
          <p:nvPr/>
        </p:nvSpPr>
        <p:spPr>
          <a:xfrm>
            <a:off x="4599015" y="189318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988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827E4A8-5AE9-9317-40AF-13993E897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328" y="365127"/>
            <a:ext cx="9368672" cy="584775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Lexis diagram – </a:t>
            </a:r>
            <a:r>
              <a:rPr lang="en-GB" sz="2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estimations of </a:t>
            </a:r>
            <a:r>
              <a:rPr lang="en-US" sz="2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 population </a:t>
            </a:r>
            <a:r>
              <a:rPr lang="cs-CZ" sz="2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2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exposures</a:t>
            </a:r>
            <a:endParaRPr lang="en-GB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FC8226-71A7-F487-107E-7FF9DB083058}"/>
              </a:ext>
            </a:extLst>
          </p:cNvPr>
          <p:cNvSpPr txBox="1"/>
          <p:nvPr/>
        </p:nvSpPr>
        <p:spPr>
          <a:xfrm>
            <a:off x="537328" y="1038688"/>
            <a:ext cx="90746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calculate demographic measures (probabilities, rates, indices…) we need to estimate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initial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population exposed 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(f. e.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mid-year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the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occurrence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of the event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each 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type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set of events, the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initial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, as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well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exposed population is defined differently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Lexis diagram is helpful to depict the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initial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population exposure in accordance with the sets of events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309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A4EA39-7F49-4940-9FDA-665FE5E158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48" t="41155" r="23274" b="27379"/>
          <a:stretch/>
        </p:blipFill>
        <p:spPr>
          <a:xfrm>
            <a:off x="824906" y="1217231"/>
            <a:ext cx="3677316" cy="17003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9847CB-BD3D-46A7-A400-399A2F40C3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617" t="33778" r="23528" b="32950"/>
          <a:stretch/>
        </p:blipFill>
        <p:spPr>
          <a:xfrm>
            <a:off x="5250250" y="1331685"/>
            <a:ext cx="3749879" cy="18539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B76F79-0A19-4898-B467-81C49D68B1A1}"/>
              </a:ext>
            </a:extLst>
          </p:cNvPr>
          <p:cNvSpPr txBox="1"/>
          <p:nvPr/>
        </p:nvSpPr>
        <p:spPr>
          <a:xfrm>
            <a:off x="756538" y="949902"/>
            <a:ext cx="4053333" cy="33855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Definition of the initial population size</a:t>
            </a:r>
            <a:r>
              <a:rPr lang="cs-CZ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↓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F4156C-A62C-41B6-BD2E-FE4371EAC7BC}"/>
              </a:ext>
            </a:extLst>
          </p:cNvPr>
          <p:cNvSpPr txBox="1"/>
          <p:nvPr/>
        </p:nvSpPr>
        <p:spPr>
          <a:xfrm>
            <a:off x="5091884" y="949902"/>
            <a:ext cx="4053333" cy="33855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Estimation of the exposed population</a:t>
            </a:r>
            <a:r>
              <a:rPr lang="cs-CZ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↓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E3E256-52E9-93F8-497A-1A2D78FC5B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64" t="39653" r="73435" b="40793"/>
          <a:stretch/>
        </p:blipFill>
        <p:spPr>
          <a:xfrm>
            <a:off x="824906" y="3545485"/>
            <a:ext cx="3870664" cy="2947388"/>
          </a:xfrm>
          <a:prstGeom prst="rect">
            <a:avLst/>
          </a:pr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5A266DF3-67DA-3ADC-196E-3290E39E3C4B}"/>
              </a:ext>
            </a:extLst>
          </p:cNvPr>
          <p:cNvSpPr>
            <a:spLocks noChangeAspect="1"/>
          </p:cNvSpPr>
          <p:nvPr/>
        </p:nvSpPr>
        <p:spPr>
          <a:xfrm rot="18866526">
            <a:off x="1388682" y="4439622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EC60AC29-5FEC-C533-1524-E5708042FEC2}"/>
              </a:ext>
            </a:extLst>
          </p:cNvPr>
          <p:cNvSpPr>
            <a:spLocks noChangeAspect="1"/>
          </p:cNvSpPr>
          <p:nvPr/>
        </p:nvSpPr>
        <p:spPr>
          <a:xfrm rot="8066526">
            <a:off x="926722" y="4880146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28CCFEAB-D7CA-7F6F-2141-175C42754463}"/>
              </a:ext>
            </a:extLst>
          </p:cNvPr>
          <p:cNvSpPr>
            <a:spLocks noChangeAspect="1"/>
          </p:cNvSpPr>
          <p:nvPr/>
        </p:nvSpPr>
        <p:spPr>
          <a:xfrm rot="18866526">
            <a:off x="2321409" y="5360331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EC8460A8-913D-BBA2-B991-CE93F9E7A10E}"/>
              </a:ext>
            </a:extLst>
          </p:cNvPr>
          <p:cNvSpPr>
            <a:spLocks noChangeAspect="1"/>
          </p:cNvSpPr>
          <p:nvPr/>
        </p:nvSpPr>
        <p:spPr>
          <a:xfrm rot="8066526">
            <a:off x="2799965" y="4894355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AED1EB-161A-66B4-5077-5E97520B8DF5}"/>
              </a:ext>
            </a:extLst>
          </p:cNvPr>
          <p:cNvSpPr txBox="1"/>
          <p:nvPr/>
        </p:nvSpPr>
        <p:spPr>
          <a:xfrm>
            <a:off x="3060677" y="6457589"/>
            <a:ext cx="1713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Calender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(t)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5D54F1A-DC0B-E018-CC96-463D0A52FDEA}"/>
              </a:ext>
            </a:extLst>
          </p:cNvPr>
          <p:cNvSpPr txBox="1"/>
          <p:nvPr/>
        </p:nvSpPr>
        <p:spPr>
          <a:xfrm>
            <a:off x="186276" y="3515357"/>
            <a:ext cx="548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</a:p>
          <a:p>
            <a:pPr algn="ctr"/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(x)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1054517-432F-B88D-528B-9453064E27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64" t="39653" r="73435" b="40793"/>
          <a:stretch/>
        </p:blipFill>
        <p:spPr>
          <a:xfrm>
            <a:off x="5179245" y="3545485"/>
            <a:ext cx="3870664" cy="2947388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1FC154D0-CF26-C1E2-C9FB-DFE72596D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328" y="365127"/>
            <a:ext cx="9368672" cy="584775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Lexis diagram – </a:t>
            </a:r>
            <a:r>
              <a:rPr lang="en-GB" sz="2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estimations of </a:t>
            </a:r>
            <a:r>
              <a:rPr lang="en-US" sz="2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 population </a:t>
            </a:r>
            <a:r>
              <a:rPr lang="cs-CZ" sz="2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2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exposures</a:t>
            </a:r>
            <a:endParaRPr lang="en-GB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B300C3-F12A-DCA2-D440-6F0D7AF6CCFB}"/>
              </a:ext>
            </a:extLst>
          </p:cNvPr>
          <p:cNvSpPr txBox="1"/>
          <p:nvPr/>
        </p:nvSpPr>
        <p:spPr>
          <a:xfrm>
            <a:off x="5211502" y="5458008"/>
            <a:ext cx="1881431" cy="936000"/>
          </a:xfrm>
          <a:prstGeom prst="rect">
            <a:avLst/>
          </a:prstGeom>
          <a:solidFill>
            <a:srgbClr val="00B0F0">
              <a:alpha val="28000"/>
            </a:srgb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9D053A9-B66B-65D5-EBAC-127CF2BB8F0C}"/>
              </a:ext>
            </a:extLst>
          </p:cNvPr>
          <p:cNvSpPr>
            <a:spLocks noChangeAspect="1"/>
          </p:cNvSpPr>
          <p:nvPr/>
        </p:nvSpPr>
        <p:spPr>
          <a:xfrm rot="8066526">
            <a:off x="6236904" y="5822547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9EA0EAE5-54BD-684C-0198-F386F54341C3}"/>
              </a:ext>
            </a:extLst>
          </p:cNvPr>
          <p:cNvSpPr>
            <a:spLocks noChangeAspect="1"/>
          </p:cNvSpPr>
          <p:nvPr/>
        </p:nvSpPr>
        <p:spPr>
          <a:xfrm rot="8066526">
            <a:off x="7164917" y="4916845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EACAD030-AFED-A397-4696-5BFF3AEB7535}"/>
              </a:ext>
            </a:extLst>
          </p:cNvPr>
          <p:cNvSpPr>
            <a:spLocks noChangeAspect="1"/>
          </p:cNvSpPr>
          <p:nvPr/>
        </p:nvSpPr>
        <p:spPr>
          <a:xfrm rot="8066526">
            <a:off x="8118815" y="3951411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A836C489-F056-D7D6-8AAF-4108B39580E0}"/>
              </a:ext>
            </a:extLst>
          </p:cNvPr>
          <p:cNvSpPr>
            <a:spLocks noChangeAspect="1"/>
          </p:cNvSpPr>
          <p:nvPr/>
        </p:nvSpPr>
        <p:spPr>
          <a:xfrm rot="18866526">
            <a:off x="6699122" y="5370337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FE9AB9CF-2332-4E4D-6A1D-F89E386CE2F7}"/>
              </a:ext>
            </a:extLst>
          </p:cNvPr>
          <p:cNvSpPr>
            <a:spLocks noChangeAspect="1"/>
          </p:cNvSpPr>
          <p:nvPr/>
        </p:nvSpPr>
        <p:spPr>
          <a:xfrm rot="18866526">
            <a:off x="7637061" y="4426855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A83E363-52D3-9F9F-5BB0-F248BDBF8FB8}"/>
              </a:ext>
            </a:extLst>
          </p:cNvPr>
          <p:cNvCxnSpPr>
            <a:cxnSpLocks/>
            <a:stCxn id="4" idx="0"/>
            <a:endCxn id="4" idx="2"/>
          </p:cNvCxnSpPr>
          <p:nvPr/>
        </p:nvCxnSpPr>
        <p:spPr>
          <a:xfrm>
            <a:off x="6152218" y="5458008"/>
            <a:ext cx="0" cy="93600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B27933A-FC36-AE14-14E3-8091DBD13DBC}"/>
              </a:ext>
            </a:extLst>
          </p:cNvPr>
          <p:cNvSpPr txBox="1"/>
          <p:nvPr/>
        </p:nvSpPr>
        <p:spPr>
          <a:xfrm>
            <a:off x="4809871" y="3275111"/>
            <a:ext cx="4709474" cy="30777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cs-CZ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Estimation</a:t>
            </a:r>
            <a:r>
              <a:rPr lang="cs-CZ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cs-CZ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exposed</a:t>
            </a:r>
            <a:r>
              <a:rPr lang="cs-CZ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cs-CZ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cs-CZ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multiple</a:t>
            </a:r>
            <a:r>
              <a:rPr lang="cs-CZ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years</a:t>
            </a:r>
            <a:r>
              <a:rPr lang="cs-CZ" sz="1400" i="1" dirty="0">
                <a:latin typeface="Arial" panose="020B0604020202020204" pitchFamily="34" charset="0"/>
                <a:cs typeface="Arial" panose="020B0604020202020204" pitchFamily="34" charset="0"/>
              </a:rPr>
              <a:t> ↓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9A34E0-FE9F-C20A-DBEE-F12ED7E0AF60}"/>
              </a:ext>
            </a:extLst>
          </p:cNvPr>
          <p:cNvSpPr txBox="1"/>
          <p:nvPr/>
        </p:nvSpPr>
        <p:spPr>
          <a:xfrm rot="16200000">
            <a:off x="5411125" y="5698186"/>
            <a:ext cx="1206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31. 12. 2020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06478C-4101-9818-C8CD-EC45CEAFB48F}"/>
              </a:ext>
            </a:extLst>
          </p:cNvPr>
          <p:cNvSpPr txBox="1"/>
          <p:nvPr/>
        </p:nvSpPr>
        <p:spPr>
          <a:xfrm rot="16200000">
            <a:off x="4508469" y="5754208"/>
            <a:ext cx="1206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31. 12. 2019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FAB17A7-65A0-E96E-B19F-8B02E9BC2BF6}"/>
              </a:ext>
            </a:extLst>
          </p:cNvPr>
          <p:cNvSpPr txBox="1"/>
          <p:nvPr/>
        </p:nvSpPr>
        <p:spPr>
          <a:xfrm rot="16200000">
            <a:off x="6404397" y="5710101"/>
            <a:ext cx="1206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31. 12. 2021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529BC5E-0399-17E9-F238-E69E501298E4}"/>
              </a:ext>
            </a:extLst>
          </p:cNvPr>
          <p:cNvSpPr txBox="1"/>
          <p:nvPr/>
        </p:nvSpPr>
        <p:spPr>
          <a:xfrm>
            <a:off x="5348596" y="6455390"/>
            <a:ext cx="6410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78626D-8170-67F4-0D91-8E71E50E8341}"/>
              </a:ext>
            </a:extLst>
          </p:cNvPr>
          <p:cNvSpPr txBox="1"/>
          <p:nvPr/>
        </p:nvSpPr>
        <p:spPr>
          <a:xfrm>
            <a:off x="6291474" y="6467305"/>
            <a:ext cx="6410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A426DD55-E6F3-CDD8-6178-123054DFED84}"/>
                  </a:ext>
                </a:extLst>
              </p:cNvPr>
              <p:cNvSpPr txBox="1"/>
              <p:nvPr/>
            </p:nvSpPr>
            <p:spPr>
              <a:xfrm>
                <a:off x="1531808" y="4681888"/>
                <a:ext cx="531299" cy="3032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Pre>
                            <m:sPrePr>
                              <m:ctrlPr>
                                <a:rPr lang="cs-CZ" b="0" i="1" smtClean="0"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cs-CZ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/>
                            <m:e>
                              <m:r>
                                <a:rPr lang="cs-CZ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</m:sPre>
                        </m:e>
                        <m:sub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A426DD55-E6F3-CDD8-6178-123054DFED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1808" y="4681888"/>
                <a:ext cx="531299" cy="303288"/>
              </a:xfrm>
              <a:prstGeom prst="rect">
                <a:avLst/>
              </a:prstGeom>
              <a:blipFill>
                <a:blip r:embed="rId5"/>
                <a:stretch>
                  <a:fillRect b="-1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30CC03F-A6A9-2AA5-EE8B-59890D0782FF}"/>
                  </a:ext>
                </a:extLst>
              </p:cNvPr>
              <p:cNvSpPr txBox="1"/>
              <p:nvPr/>
            </p:nvSpPr>
            <p:spPr>
              <a:xfrm>
                <a:off x="1092155" y="5072068"/>
                <a:ext cx="698461" cy="3013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Pre>
                            <m:sPrePr>
                              <m:ctrlPr>
                                <a:rPr lang="cs-CZ" b="0" i="1" smtClean="0"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cs-CZ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cs-CZ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cs-CZ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cs-CZ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  <m:e>
                              <m:r>
                                <a:rPr lang="cs-CZ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sPre>
                        </m:e>
                        <m:sub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30CC03F-A6A9-2AA5-EE8B-59890D0782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2155" y="5072068"/>
                <a:ext cx="698461" cy="301365"/>
              </a:xfrm>
              <a:prstGeom prst="rect">
                <a:avLst/>
              </a:prstGeom>
              <a:blipFill>
                <a:blip r:embed="rId6"/>
                <a:stretch>
                  <a:fillRect l="-1739" b="-16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B39DAC20-B65C-E059-3C88-5F9F83EDC45D}"/>
                  </a:ext>
                </a:extLst>
              </p:cNvPr>
              <p:cNvSpPr txBox="1"/>
              <p:nvPr/>
            </p:nvSpPr>
            <p:spPr>
              <a:xfrm>
                <a:off x="624668" y="5485093"/>
                <a:ext cx="762901" cy="3028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Pre>
                          <m:sPrePr>
                            <m:ctrlPr>
                              <a:rPr lang="cs-CZ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PrePr>
                          <m:sub>
                            <m:r>
                              <a:rPr lang="cs-CZ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  <m:sup/>
                          <m:e>
                            <m:r>
                              <a:rPr lang="cs-CZ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𝑷</m:t>
                            </m:r>
                          </m:e>
                        </m:sPre>
                      </m:e>
                      <m:sub>
                        <m:r>
                          <a:rPr lang="cs-CZ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  <m:sup/>
                    </m:sSubSup>
                  </m:oMath>
                </a14:m>
                <a:r>
                  <a:rPr lang="cs-CZ" b="1" dirty="0">
                    <a:solidFill>
                      <a:srgbClr val="FF0000"/>
                    </a:solidFill>
                  </a:rPr>
                  <a:t> +  </a:t>
                </a:r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B39DAC20-B65C-E059-3C88-5F9F83EDC4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668" y="5485093"/>
                <a:ext cx="762901" cy="302840"/>
              </a:xfrm>
              <a:prstGeom prst="rect">
                <a:avLst/>
              </a:prstGeom>
              <a:blipFill>
                <a:blip r:embed="rId7"/>
                <a:stretch>
                  <a:fillRect t="-16327" r="-17460" b="-48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AC1E74D-41DE-EF6E-1641-F9792CEE80F3}"/>
                  </a:ext>
                </a:extLst>
              </p:cNvPr>
              <p:cNvSpPr txBox="1"/>
              <p:nvPr/>
            </p:nvSpPr>
            <p:spPr>
              <a:xfrm>
                <a:off x="1302584" y="5481737"/>
                <a:ext cx="698461" cy="3013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Pre>
                            <m:sPrePr>
                              <m:ctrlPr>
                                <a:rPr lang="cs-CZ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cs-CZ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b>
                            <m:sup>
                              <m:r>
                                <a:rPr lang="cs-CZ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  <m:r>
                                <a:rPr lang="cs-CZ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cs-CZ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sup>
                            <m:e>
                              <m:r>
                                <a:rPr lang="cs-CZ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𝑫</m:t>
                              </m:r>
                            </m:e>
                          </m:sPre>
                        </m:e>
                        <m:sub>
                          <m:r>
                            <a:rPr lang="cs-CZ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  <m:sup/>
                      </m:sSubSup>
                    </m:oMath>
                  </m:oMathPara>
                </a14:m>
                <a:endParaRPr 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AC1E74D-41DE-EF6E-1641-F9792CEE80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2584" y="5481737"/>
                <a:ext cx="698461" cy="301365"/>
              </a:xfrm>
              <a:prstGeom prst="rect">
                <a:avLst/>
              </a:prstGeom>
              <a:blipFill>
                <a:blip r:embed="rId8"/>
                <a:stretch>
                  <a:fillRect l="-1754" b="-1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12A2F1E-EA60-018C-6644-103BEB71BA06}"/>
              </a:ext>
            </a:extLst>
          </p:cNvPr>
          <p:cNvCxnSpPr>
            <a:cxnSpLocks/>
          </p:cNvCxnSpPr>
          <p:nvPr/>
        </p:nvCxnSpPr>
        <p:spPr>
          <a:xfrm flipV="1">
            <a:off x="886995" y="5446823"/>
            <a:ext cx="921733" cy="36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2ACAED2F-8045-1A51-B480-4CA5670DC617}"/>
              </a:ext>
            </a:extLst>
          </p:cNvPr>
          <p:cNvSpPr txBox="1"/>
          <p:nvPr/>
        </p:nvSpPr>
        <p:spPr>
          <a:xfrm flipH="1">
            <a:off x="5035829" y="1302546"/>
            <a:ext cx="4178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Aritmetic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means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sets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points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initial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sizes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630A2964-CFDA-9DF2-F602-82C436F47576}"/>
              </a:ext>
            </a:extLst>
          </p:cNvPr>
          <p:cNvSpPr>
            <a:spLocks noChangeAspect="1"/>
          </p:cNvSpPr>
          <p:nvPr/>
        </p:nvSpPr>
        <p:spPr>
          <a:xfrm rot="8066526">
            <a:off x="3764555" y="3981642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FC5B8BA-4427-FA7A-F97A-7C40791ECB00}"/>
              </a:ext>
            </a:extLst>
          </p:cNvPr>
          <p:cNvSpPr>
            <a:spLocks noChangeAspect="1"/>
          </p:cNvSpPr>
          <p:nvPr/>
        </p:nvSpPr>
        <p:spPr>
          <a:xfrm rot="18866526">
            <a:off x="3274273" y="3513066"/>
            <a:ext cx="1296000" cy="655516"/>
          </a:xfrm>
          <a:prstGeom prst="triangle">
            <a:avLst/>
          </a:prstGeom>
          <a:solidFill>
            <a:srgbClr val="FF0000">
              <a:alpha val="25000"/>
            </a:srgb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DBED98-3435-DF64-82DE-8C95D92AA3C4}"/>
              </a:ext>
            </a:extLst>
          </p:cNvPr>
          <p:cNvSpPr txBox="1"/>
          <p:nvPr/>
        </p:nvSpPr>
        <p:spPr>
          <a:xfrm>
            <a:off x="120838" y="2884039"/>
            <a:ext cx="4534913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cs-CZ" sz="14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cs-CZ" sz="14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cs-CZ" sz="1400" baseline="-25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on 31.12. in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t</a:t>
            </a:r>
          </a:p>
          <a:p>
            <a:r>
              <a:rPr lang="cs-CZ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t-</a:t>
            </a:r>
            <a:r>
              <a:rPr lang="cs-CZ" sz="14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cs-CZ" sz="14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cs-CZ" sz="14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deaths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at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x,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during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t,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members</a:t>
            </a:r>
            <a:endParaRPr lang="cs-CZ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generation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t-x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643ABA4-F8A2-1FFE-447B-B6B0A0543500}"/>
              </a:ext>
            </a:extLst>
          </p:cNvPr>
          <p:cNvCxnSpPr>
            <a:cxnSpLocks/>
            <a:stCxn id="11" idx="0"/>
            <a:endCxn id="11" idx="2"/>
          </p:cNvCxnSpPr>
          <p:nvPr/>
        </p:nvCxnSpPr>
        <p:spPr>
          <a:xfrm>
            <a:off x="2735403" y="5458597"/>
            <a:ext cx="14290" cy="92162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080F8E-CE93-71ED-C90E-EAC33525B959}"/>
              </a:ext>
            </a:extLst>
          </p:cNvPr>
          <p:cNvCxnSpPr>
            <a:cxnSpLocks/>
          </p:cNvCxnSpPr>
          <p:nvPr/>
        </p:nvCxnSpPr>
        <p:spPr>
          <a:xfrm>
            <a:off x="3696757" y="3612804"/>
            <a:ext cx="14290" cy="92162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9BBFE9E-8DCC-277B-7A81-A9F4E861D293}"/>
              </a:ext>
            </a:extLst>
          </p:cNvPr>
          <p:cNvCxnSpPr>
            <a:cxnSpLocks/>
          </p:cNvCxnSpPr>
          <p:nvPr/>
        </p:nvCxnSpPr>
        <p:spPr>
          <a:xfrm rot="5400000">
            <a:off x="4150821" y="4076291"/>
            <a:ext cx="14290" cy="92162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1706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37E4A2-8651-4EBE-A189-7219CF1B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58477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 </a:t>
            </a:r>
            <a: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F1AAE8-C2B6-743B-3590-8F34769B4E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4" t="39653" r="73435" b="40793"/>
          <a:stretch/>
        </p:blipFill>
        <p:spPr>
          <a:xfrm>
            <a:off x="1682362" y="1253765"/>
            <a:ext cx="6016570" cy="45814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CB2C583-589B-FBD6-DD10-2FEE0800CED3}"/>
              </a:ext>
            </a:extLst>
          </p:cNvPr>
          <p:cNvSpPr txBox="1"/>
          <p:nvPr/>
        </p:nvSpPr>
        <p:spPr>
          <a:xfrm>
            <a:off x="2121032" y="5769723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2000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95A95-4E38-C7FB-5F29-65CFFF4311EA}"/>
              </a:ext>
            </a:extLst>
          </p:cNvPr>
          <p:cNvSpPr txBox="1"/>
          <p:nvPr/>
        </p:nvSpPr>
        <p:spPr>
          <a:xfrm>
            <a:off x="3508343" y="5738945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2001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B48B8E-E1BF-F4A2-8D79-B1B2113C9A7B}"/>
              </a:ext>
            </a:extLst>
          </p:cNvPr>
          <p:cNvSpPr txBox="1"/>
          <p:nvPr/>
        </p:nvSpPr>
        <p:spPr>
          <a:xfrm>
            <a:off x="4953000" y="5738945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2002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8E15DD-0CD4-EDDE-684F-0384D922D4EF}"/>
              </a:ext>
            </a:extLst>
          </p:cNvPr>
          <p:cNvSpPr txBox="1"/>
          <p:nvPr/>
        </p:nvSpPr>
        <p:spPr>
          <a:xfrm>
            <a:off x="6397657" y="5738945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2003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8B997C-600F-D22F-01D8-8E0201C9FF93}"/>
              </a:ext>
            </a:extLst>
          </p:cNvPr>
          <p:cNvSpPr txBox="1"/>
          <p:nvPr/>
        </p:nvSpPr>
        <p:spPr>
          <a:xfrm>
            <a:off x="1143844" y="476262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75719A-2792-CAAF-06E0-C460E38195BC}"/>
              </a:ext>
            </a:extLst>
          </p:cNvPr>
          <p:cNvSpPr txBox="1"/>
          <p:nvPr/>
        </p:nvSpPr>
        <p:spPr>
          <a:xfrm>
            <a:off x="1143844" y="3344423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21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96ADC0-0FF1-E40E-2F4F-E73EF3BDB45B}"/>
              </a:ext>
            </a:extLst>
          </p:cNvPr>
          <p:cNvSpPr txBox="1"/>
          <p:nvPr/>
        </p:nvSpPr>
        <p:spPr>
          <a:xfrm>
            <a:off x="1143844" y="1895319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22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60E5DC-62CC-7C94-BB50-CCB6D35C7598}"/>
              </a:ext>
            </a:extLst>
          </p:cNvPr>
          <p:cNvSpPr txBox="1"/>
          <p:nvPr/>
        </p:nvSpPr>
        <p:spPr>
          <a:xfrm>
            <a:off x="3350286" y="302499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100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1F6EDF-4BE1-EDDA-C4ED-B221717144A0}"/>
              </a:ext>
            </a:extLst>
          </p:cNvPr>
          <p:cNvSpPr txBox="1"/>
          <p:nvPr/>
        </p:nvSpPr>
        <p:spPr>
          <a:xfrm>
            <a:off x="3886010" y="372646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120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1C3527-8606-BC99-EEF6-9B5E463CD860}"/>
              </a:ext>
            </a:extLst>
          </p:cNvPr>
          <p:cNvSpPr txBox="1"/>
          <p:nvPr/>
        </p:nvSpPr>
        <p:spPr>
          <a:xfrm>
            <a:off x="4054326" y="51627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90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D14439-B810-E2F4-4FD2-CA44B3FF1B20}"/>
              </a:ext>
            </a:extLst>
          </p:cNvPr>
          <p:cNvSpPr txBox="1"/>
          <p:nvPr/>
        </p:nvSpPr>
        <p:spPr>
          <a:xfrm>
            <a:off x="3350286" y="4546225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110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CEEC10-F080-9FF0-7D03-C178FF398E2E}"/>
              </a:ext>
            </a:extLst>
          </p:cNvPr>
          <p:cNvSpPr txBox="1"/>
          <p:nvPr/>
        </p:nvSpPr>
        <p:spPr>
          <a:xfrm>
            <a:off x="4821479" y="2970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105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A8B82F-21EA-56F5-7745-B0B1019396C7}"/>
              </a:ext>
            </a:extLst>
          </p:cNvPr>
          <p:cNvSpPr txBox="1"/>
          <p:nvPr/>
        </p:nvSpPr>
        <p:spPr>
          <a:xfrm>
            <a:off x="5369408" y="372646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115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676566-43B7-A116-4F93-D137BE218C40}"/>
              </a:ext>
            </a:extLst>
          </p:cNvPr>
          <p:cNvSpPr txBox="1"/>
          <p:nvPr/>
        </p:nvSpPr>
        <p:spPr>
          <a:xfrm>
            <a:off x="4833684" y="4546225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100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3DBC0B-3930-84F0-4193-CD8D868D24C4}"/>
              </a:ext>
            </a:extLst>
          </p:cNvPr>
          <p:cNvSpPr txBox="1"/>
          <p:nvPr/>
        </p:nvSpPr>
        <p:spPr>
          <a:xfrm>
            <a:off x="5432972" y="514258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95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DC291-A744-0986-F5BF-DEF42D05361E}"/>
              </a:ext>
            </a:extLst>
          </p:cNvPr>
          <p:cNvSpPr txBox="1"/>
          <p:nvPr/>
        </p:nvSpPr>
        <p:spPr>
          <a:xfrm rot="16200000">
            <a:off x="4114907" y="3358196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10 000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EE8CF0-6F44-021A-9624-B8A825256180}"/>
              </a:ext>
            </a:extLst>
          </p:cNvPr>
          <p:cNvSpPr txBox="1"/>
          <p:nvPr/>
        </p:nvSpPr>
        <p:spPr>
          <a:xfrm rot="16200000">
            <a:off x="5842773" y="3311689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10 500</a:t>
            </a:r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8C23ED-E6AA-9A14-B3F4-5533FC563CDE}"/>
              </a:ext>
            </a:extLst>
          </p:cNvPr>
          <p:cNvCxnSpPr>
            <a:cxnSpLocks/>
          </p:cNvCxnSpPr>
          <p:nvPr/>
        </p:nvCxnSpPr>
        <p:spPr>
          <a:xfrm>
            <a:off x="3195687" y="4232635"/>
            <a:ext cx="147610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5C7B8AC-6218-14C9-853D-0893F0ABEAE6}"/>
              </a:ext>
            </a:extLst>
          </p:cNvPr>
          <p:cNvCxnSpPr>
            <a:cxnSpLocks/>
          </p:cNvCxnSpPr>
          <p:nvPr/>
        </p:nvCxnSpPr>
        <p:spPr>
          <a:xfrm>
            <a:off x="4671793" y="2791905"/>
            <a:ext cx="145452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184B681-EA84-3FC3-EADA-647405DD0135}"/>
              </a:ext>
            </a:extLst>
          </p:cNvPr>
          <p:cNvSpPr txBox="1"/>
          <p:nvPr/>
        </p:nvSpPr>
        <p:spPr>
          <a:xfrm>
            <a:off x="3757249" y="4164748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FF0000"/>
                </a:solidFill>
              </a:rPr>
              <a:t>a.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022BD5-5AED-1E8A-FEA3-9BAC67CA66A4}"/>
              </a:ext>
            </a:extLst>
          </p:cNvPr>
          <p:cNvSpPr txBox="1"/>
          <p:nvPr/>
        </p:nvSpPr>
        <p:spPr>
          <a:xfrm>
            <a:off x="5222563" y="2408381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FF0000"/>
                </a:solidFill>
              </a:rPr>
              <a:t>b.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F0220F-630A-AC7C-1B93-DFA962A2788C}"/>
              </a:ext>
            </a:extLst>
          </p:cNvPr>
          <p:cNvSpPr txBox="1"/>
          <p:nvPr/>
        </p:nvSpPr>
        <p:spPr>
          <a:xfrm>
            <a:off x="4356158" y="4730891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FF0000"/>
                </a:solidFill>
              </a:rPr>
              <a:t>c.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3D917B9-A561-4461-7A8E-137A2CD86CFF}"/>
              </a:ext>
            </a:extLst>
          </p:cNvPr>
          <p:cNvCxnSpPr>
            <a:cxnSpLocks/>
          </p:cNvCxnSpPr>
          <p:nvPr/>
        </p:nvCxnSpPr>
        <p:spPr>
          <a:xfrm rot="16200000">
            <a:off x="3963386" y="4939741"/>
            <a:ext cx="145452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A1FC7F1-2630-813B-0439-444F8E802EBE}"/>
              </a:ext>
            </a:extLst>
          </p:cNvPr>
          <p:cNvCxnSpPr>
            <a:cxnSpLocks/>
          </p:cNvCxnSpPr>
          <p:nvPr/>
        </p:nvCxnSpPr>
        <p:spPr>
          <a:xfrm rot="16200000">
            <a:off x="4599331" y="4349414"/>
            <a:ext cx="1454522" cy="0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F2A62FF-19FF-C6A3-7B04-B1AC86F82C04}"/>
              </a:ext>
            </a:extLst>
          </p:cNvPr>
          <p:cNvCxnSpPr>
            <a:cxnSpLocks/>
          </p:cNvCxnSpPr>
          <p:nvPr/>
        </p:nvCxnSpPr>
        <p:spPr>
          <a:xfrm rot="10800000">
            <a:off x="3914390" y="3542862"/>
            <a:ext cx="1454522" cy="0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7686D1A-EC0E-EB5A-B4E0-F1C86DF9980D}"/>
              </a:ext>
            </a:extLst>
          </p:cNvPr>
          <p:cNvSpPr txBox="1"/>
          <p:nvPr/>
        </p:nvSpPr>
        <p:spPr>
          <a:xfrm>
            <a:off x="5345278" y="4164748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FF0000"/>
                </a:solidFill>
              </a:rPr>
              <a:t>d.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866E047-E1A1-3ABA-13EA-90F147AB6C1A}"/>
              </a:ext>
            </a:extLst>
          </p:cNvPr>
          <p:cNvSpPr txBox="1"/>
          <p:nvPr/>
        </p:nvSpPr>
        <p:spPr>
          <a:xfrm>
            <a:off x="4675706" y="3167411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FF0000"/>
                </a:solidFill>
              </a:rPr>
              <a:t>e.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469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07B262-45B9-ED7E-B96B-69BCD3374B6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66259" y="1479423"/>
                <a:ext cx="8543925" cy="943266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𝑚𝑜𝑟𝑡𝑎𝑙𝑖𝑡𝑦</m:t>
                      </m:r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𝑟𝑎𝑡𝑒𝑠</m:t>
                      </m:r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𝐷𝑒𝑎𝑡h𝑠</m:t>
                          </m:r>
                        </m:num>
                        <m:den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𝑃𝑜𝑝𝑢𝑙𝑎𝑡𝑖𝑜𝑛</m:t>
                          </m:r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cs-CZ" b="0" i="1" smtClean="0">
                              <a:latin typeface="Cambria Math" panose="02040503050406030204" pitchFamily="18" charset="0"/>
                            </a:rPr>
                            <m:t>𝑒𝑥𝑝𝑜𝑠𝑢𝑟𝑒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07B262-45B9-ED7E-B96B-69BCD3374B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6259" y="1479423"/>
                <a:ext cx="8543925" cy="943266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F12D3807-384A-AC54-D325-3239E1D98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72844"/>
            <a:ext cx="8543925" cy="616385"/>
          </a:xfrm>
        </p:spPr>
        <p:txBody>
          <a:bodyPr>
            <a:normAutofit fontScale="90000"/>
          </a:bodyPr>
          <a:lstStyle/>
          <a:p>
            <a:r>
              <a:rPr lang="cs-CZ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  <a:endParaRPr lang="en-US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01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923D54-67F9-20C3-F822-9FD6BD0E6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584775"/>
          </a:xfrm>
        </p:spPr>
        <p:txBody>
          <a:bodyPr>
            <a:normAutofit fontScale="90000"/>
          </a:bodyPr>
          <a:lstStyle/>
          <a:p>
            <a:r>
              <a:rPr lang="cs-CZ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Sources</a:t>
            </a:r>
            <a:endParaRPr lang="en-US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F49417-9AEB-3FEE-BC3D-D69C59C46CC0}"/>
              </a:ext>
            </a:extLst>
          </p:cNvPr>
          <p:cNvSpPr txBox="1"/>
          <p:nvPr/>
        </p:nvSpPr>
        <p:spPr>
          <a:xfrm>
            <a:off x="681037" y="949902"/>
            <a:ext cx="866092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[1]	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TESÁRKOVÁ,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Klára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Hulíková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; KURTINOVÁ, Olga.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Lexis in Demography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 International Publishing, 2018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cs-CZ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Pages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11–14 &amp; 46–48.</a:t>
            </a:r>
          </a:p>
          <a:p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[2]	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CASELLI,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Graziella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; VALLIN, Jacques; WUNSCH, Guillaume.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Demography: Analysis and Synthesis, Four Volume Set: A Treatise in Population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Elsevier, 2005.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Part II, </a:t>
            </a:r>
            <a:r>
              <a:rPr lang="cs-CZ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Chapter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6, </a:t>
            </a:r>
            <a:r>
              <a:rPr lang="cs-CZ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pages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55–61.</a:t>
            </a:r>
          </a:p>
          <a:p>
            <a:endParaRPr lang="cs-CZ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cs-CZ" dirty="0">
                <a:solidFill>
                  <a:srgbClr val="222222"/>
                </a:solidFill>
                <a:latin typeface="Arial" panose="020B0604020202020204" pitchFamily="34" charset="0"/>
              </a:rPr>
              <a:t> [3]	SLABÁ, Jitka. Časování plodnosti napříč generacemi českých žen narozených v letech 1966-1990. Praha, 2021. Dizertační práce. Univerzita Karlova, Přírodovědecká fakulta, Katedra demografie a </a:t>
            </a:r>
            <a:r>
              <a:rPr lang="cs-CZ" dirty="0" err="1">
                <a:solidFill>
                  <a:srgbClr val="222222"/>
                </a:solidFill>
                <a:latin typeface="Arial" panose="020B0604020202020204" pitchFamily="34" charset="0"/>
              </a:rPr>
              <a:t>geodemografie</a:t>
            </a:r>
            <a:r>
              <a:rPr lang="cs-CZ" dirty="0">
                <a:solidFill>
                  <a:srgbClr val="222222"/>
                </a:solidFill>
                <a:latin typeface="Arial" panose="020B0604020202020204" pitchFamily="34" charset="0"/>
              </a:rPr>
              <a:t>. Vedoucí práce Kocourková, Jiřina.</a:t>
            </a:r>
          </a:p>
          <a:p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[4]	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BELTRÁN-SÁNCHEZ, Hiram; SUBRAMANIAN, S. V. Period and cohort-specific trends in life expectancy at different ages: Analysis of survival in high-income countries.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SSM-population health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2019, 8: 100422.</a:t>
            </a:r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cs-CZ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cs-CZ" dirty="0">
                <a:solidFill>
                  <a:srgbClr val="222222"/>
                </a:solidFill>
                <a:latin typeface="Arial" panose="020B0604020202020204" pitchFamily="34" charset="0"/>
              </a:rPr>
              <a:t>[5]	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SCHÖLEY, Jonas; WILLEKENS, Frans. Visualizing compositional data on the Lexis surface.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Demographic Research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2017, 36: 627-658.</a:t>
            </a:r>
            <a:endParaRPr lang="cs-CZ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[6]	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RAU, Roland, et al. Visualizing mortality dynamics in the Lexis diagram. 2017.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Online: </a:t>
            </a:r>
            <a:r>
              <a:rPr lang="cs-CZ" dirty="0">
                <a:solidFill>
                  <a:srgbClr val="222222"/>
                </a:solidFill>
                <a:latin typeface="Arial" panose="020B0604020202020204" pitchFamily="34" charset="0"/>
              </a:rPr>
              <a:t>https://link.springer.com/content/pdf/10.1007/978-3-319-64820-0.pdf</a:t>
            </a:r>
          </a:p>
          <a:p>
            <a:endParaRPr lang="cs-CZ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323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6688-9937-46B6-A805-A920723A3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72844"/>
            <a:ext cx="8543925" cy="61638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6ADF0-DABD-4E72-A9E7-AC165F5A6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073791"/>
            <a:ext cx="8543925" cy="5103172"/>
          </a:xfrm>
        </p:spPr>
        <p:txBody>
          <a:bodyPr/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Time in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demography</a:t>
            </a: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Lexis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diagram</a:t>
            </a:r>
          </a:p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Sets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Approaches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demographic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Sets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points</a:t>
            </a: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</a:p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Estimation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initial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exposures</a:t>
            </a: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</a:p>
          <a:p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578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DB6D0D-5959-3C1B-065F-B105159DC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616385"/>
          </a:xfrm>
        </p:spPr>
        <p:txBody>
          <a:bodyPr>
            <a:normAutofit fontScale="90000"/>
          </a:bodyPr>
          <a:lstStyle/>
          <a:p>
            <a:r>
              <a:rPr lang="cs-CZ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Readings</a:t>
            </a:r>
            <a:endParaRPr lang="en-US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70CDCF-6F9C-7135-8397-5B0F2A1C485E}"/>
              </a:ext>
            </a:extLst>
          </p:cNvPr>
          <p:cNvSpPr txBox="1"/>
          <p:nvPr/>
        </p:nvSpPr>
        <p:spPr>
          <a:xfrm>
            <a:off x="681038" y="1104641"/>
            <a:ext cx="8543925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TESÁRKOVÁ,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Klára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Hulíková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; KURTINOVÁ, Olga.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Lexis in Demography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 International Publishing, 2018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cs-CZ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Pages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11–14 &amp; 46–48.</a:t>
            </a:r>
          </a:p>
          <a:p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CASELLI,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Graziella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; VALLIN, Jacques; WUNSCH, Guillaume.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Demography: Analysis and Synthesis, Four Volume Set: A Treatise in Population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Elsevier, 2005.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Part II, </a:t>
            </a:r>
            <a:r>
              <a:rPr lang="cs-CZ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Chapter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6, </a:t>
            </a:r>
            <a:r>
              <a:rPr lang="cs-CZ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pages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55–61.</a:t>
            </a:r>
          </a:p>
          <a:p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b="1" i="0" dirty="0">
                <a:solidFill>
                  <a:srgbClr val="222222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ROWLAND, Donald T. </a:t>
            </a:r>
            <a:r>
              <a:rPr lang="en-US" b="1" i="1" dirty="0">
                <a:solidFill>
                  <a:srgbClr val="222222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Demographic methods and concepts</a:t>
            </a:r>
            <a:r>
              <a:rPr lang="en-US" b="1" i="0" dirty="0">
                <a:solidFill>
                  <a:srgbClr val="222222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. OUP Oxford, 2003.</a:t>
            </a:r>
            <a:endParaRPr lang="cs-CZ" b="1" i="0" dirty="0">
              <a:solidFill>
                <a:srgbClr val="222222"/>
              </a:solidFill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  <a:p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cs-CZ" dirty="0">
                <a:solidFill>
                  <a:srgbClr val="222222"/>
                </a:solidFill>
                <a:latin typeface="Arial" panose="020B0604020202020204" pitchFamily="34" charset="0"/>
                <a:hlinkClick r:id="rId2"/>
              </a:rPr>
              <a:t>https://papp.iussp.org/sessions/papp101_s02/PAPP101_s02_090_010.html</a:t>
            </a:r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RAU, Roland, et al. Visualizing mortality dynamics in the Lexis diagram. 2017.</a:t>
            </a:r>
            <a:r>
              <a:rPr lang="cs-CZ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Online: </a:t>
            </a:r>
            <a:r>
              <a:rPr lang="cs-CZ" dirty="0">
                <a:solidFill>
                  <a:srgbClr val="222222"/>
                </a:solidFill>
                <a:latin typeface="Arial" panose="020B0604020202020204" pitchFamily="34" charset="0"/>
                <a:hlinkClick r:id="rId3"/>
              </a:rPr>
              <a:t>https://link.springer.com/content/pdf/10.1007/978-3-319-64820-0.pdf</a:t>
            </a:r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cs-CZ" dirty="0">
                <a:solidFill>
                  <a:srgbClr val="222222"/>
                </a:solidFill>
                <a:latin typeface="Arial" panose="020B0604020202020204" pitchFamily="34" charset="0"/>
              </a:rPr>
              <a:t>More </a:t>
            </a:r>
            <a:r>
              <a:rPr lang="cs-CZ" dirty="0" err="1">
                <a:solidFill>
                  <a:srgbClr val="222222"/>
                </a:solidFill>
                <a:latin typeface="Arial" panose="020B0604020202020204" pitchFamily="34" charset="0"/>
              </a:rPr>
              <a:t>sources</a:t>
            </a:r>
            <a:r>
              <a:rPr lang="cs-CZ" dirty="0">
                <a:solidFill>
                  <a:srgbClr val="222222"/>
                </a:solidFill>
                <a:latin typeface="Arial" panose="020B0604020202020204" pitchFamily="34" charset="0"/>
              </a:rPr>
              <a:t> in </a:t>
            </a:r>
            <a:r>
              <a:rPr lang="cs-CZ" dirty="0" err="1">
                <a:solidFill>
                  <a:srgbClr val="222222"/>
                </a:solidFill>
                <a:latin typeface="Arial" panose="020B0604020202020204" pitchFamily="34" charset="0"/>
              </a:rPr>
              <a:t>reading</a:t>
            </a:r>
            <a:r>
              <a:rPr lang="cs-CZ" dirty="0">
                <a:solidFill>
                  <a:srgbClr val="222222"/>
                </a:solidFill>
                <a:latin typeface="Arial" panose="020B0604020202020204" pitchFamily="34" charset="0"/>
              </a:rPr>
              <a:t> list</a:t>
            </a:r>
          </a:p>
          <a:p>
            <a:endParaRPr lang="cs-CZ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125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390810-11A5-1970-0B69-5C3F4C18F8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81" t="38031" r="14707" b="40991"/>
          <a:stretch/>
        </p:blipFill>
        <p:spPr>
          <a:xfrm>
            <a:off x="0" y="4159101"/>
            <a:ext cx="6043893" cy="106109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2956066-238B-4069-8071-DB56E0029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616385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in </a:t>
            </a:r>
            <a: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GB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emography</a:t>
            </a:r>
            <a:endParaRPr lang="en-GB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DCC9BE-48C8-47B7-8DC4-01B1C417CD11}"/>
              </a:ext>
            </a:extLst>
          </p:cNvPr>
          <p:cNvSpPr txBox="1"/>
          <p:nvPr/>
        </p:nvSpPr>
        <p:spPr>
          <a:xfrm>
            <a:off x="681039" y="1174459"/>
            <a:ext cx="866823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Time is the most important variable in demography</a:t>
            </a:r>
            <a:endParaRPr lang="cs-CZ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distinguish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absolute time 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relative time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Absolute time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= exact position on the timeline (dates of events)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Relative time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= duration, time elapsed between two events, f. e: time spend in marriage ~ time elapsed between marriage and divorce/death etc., age ~ time spend between birth and death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9CD263-864B-455B-AF0B-4E5BA868C38F}"/>
              </a:ext>
            </a:extLst>
          </p:cNvPr>
          <p:cNvSpPr txBox="1"/>
          <p:nvPr/>
        </p:nvSpPr>
        <p:spPr>
          <a:xfrm>
            <a:off x="5973093" y="3844422"/>
            <a:ext cx="39329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Todays date: 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9. 11. 2022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Age of a person born on 8. 11. 2000 is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	22 years and 1 day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exact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22 years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completed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22 years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reached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Age of a person born on 10. 11. 2000 is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21 years and 364 days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exact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21 years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completed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22 years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reached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B8938E-E152-341E-1957-D19D4E5075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47" t="50000" r="13592" b="22480"/>
          <a:stretch/>
        </p:blipFill>
        <p:spPr>
          <a:xfrm>
            <a:off x="18854" y="5325844"/>
            <a:ext cx="6043893" cy="1382748"/>
          </a:xfrm>
          <a:prstGeom prst="snip2DiagRect">
            <a:avLst>
              <a:gd name="adj1" fmla="val 0"/>
              <a:gd name="adj2" fmla="val 0"/>
            </a:avLst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DE6C0F4-9F4F-53CC-58B7-404EE53BF3A8}"/>
              </a:ext>
            </a:extLst>
          </p:cNvPr>
          <p:cNvSpPr/>
          <p:nvPr/>
        </p:nvSpPr>
        <p:spPr>
          <a:xfrm>
            <a:off x="4953000" y="6440898"/>
            <a:ext cx="490194" cy="415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29392A-E3D5-22E3-D9B8-2A0EDD74F4C1}"/>
              </a:ext>
            </a:extLst>
          </p:cNvPr>
          <p:cNvSpPr txBox="1"/>
          <p:nvPr/>
        </p:nvSpPr>
        <p:spPr>
          <a:xfrm>
            <a:off x="4522876" y="6440898"/>
            <a:ext cx="4506362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↑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Schema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a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bsolute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and relative time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363548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6688-9937-46B6-A805-A920723A3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616385"/>
          </a:xfrm>
        </p:spPr>
        <p:txBody>
          <a:bodyPr>
            <a:normAutofit fontScale="90000"/>
          </a:bodyPr>
          <a:lstStyle/>
          <a:p>
            <a:r>
              <a:rPr lang="cs-CZ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Lexis</a:t>
            </a:r>
            <a: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diagram</a:t>
            </a:r>
            <a:endParaRPr lang="en-US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6ADF0-DABD-4E72-A9E7-AC165F5A6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073790"/>
            <a:ext cx="8543925" cy="5276675"/>
          </a:xfrm>
        </p:spPr>
        <p:txBody>
          <a:bodyPr/>
          <a:lstStyle/>
          <a:p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Lexis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diagram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way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to express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dimensions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coordinate</a:t>
            </a:r>
            <a:r>
              <a:rPr lang="cs-CZ" sz="24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cs-CZ" sz="2400" dirty="0" err="1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endParaRPr lang="cs-CZ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02617-7349-FE2A-9186-D1190FE10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53" t="23992" r="28933" b="14510"/>
          <a:stretch/>
        </p:blipFill>
        <p:spPr>
          <a:xfrm>
            <a:off x="39883" y="1906674"/>
            <a:ext cx="5112057" cy="36677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63AF28-418E-4530-A051-F8D7825388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59" t="21123" r="29560" b="15056"/>
          <a:stretch/>
        </p:blipFill>
        <p:spPr>
          <a:xfrm>
            <a:off x="5113080" y="1888918"/>
            <a:ext cx="4779538" cy="36677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CCA788-BCB6-B3E0-393C-AABF48E97EBF}"/>
              </a:ext>
            </a:extLst>
          </p:cNvPr>
          <p:cNvSpPr txBox="1"/>
          <p:nvPr/>
        </p:nvSpPr>
        <p:spPr>
          <a:xfrm>
            <a:off x="2294814" y="2476125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Life</a:t>
            </a:r>
            <a:r>
              <a:rPr lang="cs-CZ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BC27833-2447-F07E-2CF0-D071C2FA8D59}"/>
              </a:ext>
            </a:extLst>
          </p:cNvPr>
          <p:cNvCxnSpPr/>
          <p:nvPr/>
        </p:nvCxnSpPr>
        <p:spPr>
          <a:xfrm>
            <a:off x="3209213" y="2736123"/>
            <a:ext cx="399495" cy="426129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A74B803-C24D-E385-B133-395BD9CFB9E3}"/>
              </a:ext>
            </a:extLst>
          </p:cNvPr>
          <p:cNvSpPr txBox="1"/>
          <p:nvPr/>
        </p:nvSpPr>
        <p:spPr>
          <a:xfrm>
            <a:off x="8159864" y="537201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Calender 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473FB4-7BDB-FEFC-76F7-01A4C8FD8934}"/>
              </a:ext>
            </a:extLst>
          </p:cNvPr>
          <p:cNvSpPr txBox="1"/>
          <p:nvPr/>
        </p:nvSpPr>
        <p:spPr>
          <a:xfrm>
            <a:off x="5444776" y="1786910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8994E8-F6A4-AD2F-A2C5-88C0A6D691E3}"/>
              </a:ext>
            </a:extLst>
          </p:cNvPr>
          <p:cNvSpPr txBox="1"/>
          <p:nvPr/>
        </p:nvSpPr>
        <p:spPr>
          <a:xfrm>
            <a:off x="5151940" y="5741431"/>
            <a:ext cx="4740678" cy="646331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possible annual classification modes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cs-CZ" i="1" dirty="0" err="1">
                <a:latin typeface="Arial" panose="020B0604020202020204" pitchFamily="34" charset="0"/>
                <a:cs typeface="Arial" panose="020B0604020202020204" pitchFamily="34" charset="0"/>
              </a:rPr>
              <a:t>Lexis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diagram 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[2]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↑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AA68C3-6D24-E88B-6858-865AF2AFD807}"/>
              </a:ext>
            </a:extLst>
          </p:cNvPr>
          <p:cNvSpPr txBox="1"/>
          <p:nvPr/>
        </p:nvSpPr>
        <p:spPr>
          <a:xfrm>
            <a:off x="107292" y="5739621"/>
            <a:ext cx="5005787" cy="92333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Representation, on a Lexis diagram of a lifeline, with an event point (migration, marriage) and a terminal death point</a:t>
            </a:r>
            <a:r>
              <a:rPr lang="cs-CZ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[2]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↑</a:t>
            </a:r>
          </a:p>
        </p:txBody>
      </p:sp>
    </p:spTree>
    <p:extLst>
      <p:ext uri="{BB962C8B-B14F-4D97-AF65-F5344CB8AC3E}">
        <p14:creationId xmlns:p14="http://schemas.microsoft.com/office/powerpoint/2010/main" val="983176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6688-9937-46B6-A805-A920723A3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616385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in Demography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6ADF0-DABD-4E72-A9E7-AC165F5A6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073791"/>
            <a:ext cx="8543925" cy="5103172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Calendar (time of observation)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Age (time duration from the initial to the studied event)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Completed age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Reached age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Exact age</a:t>
            </a: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Cohort (time of the initial event)</a:t>
            </a: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1BD16-194A-4449-852A-3CA6E02E35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694" t="15863" r="17431" b="14733"/>
          <a:stretch/>
        </p:blipFill>
        <p:spPr>
          <a:xfrm>
            <a:off x="6365781" y="2661927"/>
            <a:ext cx="3355596" cy="38673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88F58A-C167-444E-A549-37BF1FAFF4E6}"/>
              </a:ext>
            </a:extLst>
          </p:cNvPr>
          <p:cNvSpPr txBox="1"/>
          <p:nvPr/>
        </p:nvSpPr>
        <p:spPr>
          <a:xfrm>
            <a:off x="3724515" y="2123318"/>
            <a:ext cx="3137679" cy="107721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Schema of the example of completed, exact, and reached age, moments of time and time intervals</a:t>
            </a:r>
            <a:r>
              <a:rPr lang="cs-CZ" sz="1600" i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→</a:t>
            </a:r>
            <a:endParaRPr lang="en-US" sz="16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2A25C3-E663-4378-BD12-66F4783B3C15}"/>
              </a:ext>
            </a:extLst>
          </p:cNvPr>
          <p:cNvSpPr txBox="1"/>
          <p:nvPr/>
        </p:nvSpPr>
        <p:spPr>
          <a:xfrm>
            <a:off x="3997895" y="4713371"/>
            <a:ext cx="295144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p	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calender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(period)</a:t>
            </a:r>
          </a:p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c	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cohort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y	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years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reached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a	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completed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l-GR" sz="1600" dirty="0">
                <a:latin typeface="Arial" panose="020B0604020202020204" pitchFamily="34" charset="0"/>
                <a:cs typeface="Arial" panose="020B0604020202020204" pitchFamily="34" charset="0"/>
              </a:rPr>
              <a:t>α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exact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l-GR" sz="1600" dirty="0">
                <a:latin typeface="Arial" panose="020B0604020202020204" pitchFamily="34" charset="0"/>
                <a:cs typeface="Arial" panose="020B0604020202020204" pitchFamily="34" charset="0"/>
              </a:rPr>
              <a:t>π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particular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moment in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l-GR" sz="1600" dirty="0">
                <a:latin typeface="Arial" panose="020B0604020202020204" pitchFamily="34" charset="0"/>
                <a:cs typeface="Arial" panose="020B0604020202020204" pitchFamily="34" charset="0"/>
              </a:rPr>
              <a:t>σ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	moment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birth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92382D-9938-D014-733A-5ACA3C4DC115}"/>
              </a:ext>
            </a:extLst>
          </p:cNvPr>
          <p:cNvSpPr txBox="1"/>
          <p:nvPr/>
        </p:nvSpPr>
        <p:spPr>
          <a:xfrm>
            <a:off x="0" y="4136653"/>
            <a:ext cx="39329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Todays date: 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9. 11. 2022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Age of a person born on 8. 11. 2000 is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	22 years and 1 day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exact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22 years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completed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22 years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reached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cs-CZ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Age of a person born on 10. 11. 2000 is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21 years and 364 days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exact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21 years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completed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22 years (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reached age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59056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84A6B6-03C3-4397-A61C-75AFE6C484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82" t="25047" r="21206" b="26963"/>
          <a:stretch/>
        </p:blipFill>
        <p:spPr>
          <a:xfrm>
            <a:off x="2213454" y="734679"/>
            <a:ext cx="7618443" cy="44119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EF6688-9937-46B6-A805-A920723A3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584775"/>
          </a:xfrm>
        </p:spPr>
        <p:txBody>
          <a:bodyPr>
            <a:normAutofit fontScale="90000"/>
          </a:bodyPr>
          <a:lstStyle/>
          <a:p>
            <a:r>
              <a:rPr lang="cs-CZ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Lexis</a:t>
            </a:r>
            <a: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diagram – s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ets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events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92732A-3BDC-47F1-8C41-04C688C667AF}"/>
              </a:ext>
            </a:extLst>
          </p:cNvPr>
          <p:cNvSpPr txBox="1"/>
          <p:nvPr/>
        </p:nvSpPr>
        <p:spPr>
          <a:xfrm>
            <a:off x="681038" y="1091317"/>
            <a:ext cx="2076628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Sets of events in Lexis diagram</a:t>
            </a:r>
            <a:r>
              <a:rPr lang="cs-CZ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3F0A25E-97A3-4776-A34C-33A8CEC2E37E}"/>
                  </a:ext>
                </a:extLst>
              </p:cNvPr>
              <p:cNvSpPr txBox="1"/>
              <p:nvPr/>
            </p:nvSpPr>
            <p:spPr>
              <a:xfrm>
                <a:off x="4980124" y="861034"/>
                <a:ext cx="1163973" cy="3069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Pre>
                            <m:sPrePr>
                              <m:ctrlPr>
                                <a:rPr lang="en-US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cs-CZ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200–2001</m:t>
                              </m:r>
                            </m:sub>
                            <m:sup>
                              <m:r>
                                <a:rPr lang="cs-CZ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1998</m:t>
                              </m:r>
                            </m:sup>
                            <m:e>
                              <m:r>
                                <a:rPr lang="cs-CZ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sPre>
                        </m:e>
                        <m:sub>
                          <m:r>
                            <a:rPr lang="cs-CZ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/>
                      </m:sSubSup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3F0A25E-97A3-4776-A34C-33A8CEC2E3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0124" y="861034"/>
                <a:ext cx="1163973" cy="306944"/>
              </a:xfrm>
              <a:prstGeom prst="rect">
                <a:avLst/>
              </a:prstGeom>
              <a:blipFill>
                <a:blip r:embed="rId3"/>
                <a:stretch>
                  <a:fillRect l="-1571" b="-156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4">
                <a:extLst>
                  <a:ext uri="{FF2B5EF4-FFF2-40B4-BE49-F238E27FC236}">
                    <a16:creationId xmlns:a16="http://schemas.microsoft.com/office/drawing/2014/main" id="{0383CC74-5145-4E08-970D-1B950E47B0F7}"/>
                  </a:ext>
                </a:extLst>
              </p:cNvPr>
              <p:cNvSpPr txBox="1"/>
              <p:nvPr/>
            </p:nvSpPr>
            <p:spPr>
              <a:xfrm>
                <a:off x="490457" y="5588705"/>
                <a:ext cx="2817823" cy="90217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none" lIns="0" tIns="0" rIns="0" bIns="0" rtlCol="0" anchor="t">
                <a:spAutoFit/>
              </a:bodyPr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Pre>
                            <m:sPre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cs-CZ" sz="3200" b="0" i="1">
                                  <a:latin typeface="Cambria Math" panose="02040503050406030204" pitchFamily="18" charset="0"/>
                                </a:rPr>
                                <m:t>𝑝𝑒𝑟𝑖𝑜𝑑</m:t>
                              </m:r>
                            </m:sub>
                            <m:sup>
                              <m:r>
                                <a:rPr lang="cs-CZ" sz="3200" b="0" i="1">
                                  <a:latin typeface="Cambria Math" panose="02040503050406030204" pitchFamily="18" charset="0"/>
                                </a:rPr>
                                <m:t>𝑐𝑜h𝑜𝑟𝑡</m:t>
                              </m:r>
                            </m:sup>
                            <m:e>
                              <m:r>
                                <a:rPr lang="cs-CZ" sz="3200" b="1" i="1">
                                  <a:latin typeface="Cambria Math" panose="02040503050406030204" pitchFamily="18" charset="0"/>
                                </a:rPr>
                                <m:t>𝑫</m:t>
                              </m:r>
                            </m:e>
                          </m:sPre>
                        </m:e>
                        <m:sub>
                          <m:r>
                            <a:rPr lang="cs-CZ" sz="3200" b="0" i="1">
                              <a:latin typeface="Cambria Math" panose="02040503050406030204" pitchFamily="18" charset="0"/>
                            </a:rPr>
                            <m:t>𝑎𝑔𝑒</m:t>
                          </m:r>
                        </m:sub>
                        <m:sup>
                          <m:eqArr>
                            <m:eqArrPr>
                              <m:ctrlPr>
                                <a:rPr lang="cs-CZ" sz="3200" b="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cs-CZ" sz="3200" b="0" i="1">
                                  <a:latin typeface="Cambria Math" panose="02040503050406030204" pitchFamily="18" charset="0"/>
                                </a:rPr>
                                <m:t>𝑎𝑛𝑜𝑡h𝑒𝑟</m:t>
                              </m:r>
                            </m:e>
                            <m:e>
                              <m:r>
                                <a:rPr lang="cs-CZ" sz="3200" b="0" i="1">
                                  <a:latin typeface="Cambria Math" panose="02040503050406030204" pitchFamily="18" charset="0"/>
                                </a:rPr>
                                <m:t>𝑎𝑡𝑡𝑟𝑖𝑏𝑢𝑡𝑒</m:t>
                              </m:r>
                            </m:e>
                          </m:eqArr>
                        </m:sup>
                      </m:sSub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TextBox 4">
                <a:extLst>
                  <a:ext uri="{FF2B5EF4-FFF2-40B4-BE49-F238E27FC236}">
                    <a16:creationId xmlns:a16="http://schemas.microsoft.com/office/drawing/2014/main" id="{0383CC74-5145-4E08-970D-1B950E47B0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457" y="5588705"/>
                <a:ext cx="2817823" cy="9021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A18DD6C-AD3E-4E92-A49F-88B493A260C0}"/>
              </a:ext>
            </a:extLst>
          </p:cNvPr>
          <p:cNvSpPr txBox="1"/>
          <p:nvPr/>
        </p:nvSpPr>
        <p:spPr>
          <a:xfrm>
            <a:off x="414068" y="5260545"/>
            <a:ext cx="1861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Standard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notation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842DC09-D380-4D9A-BBDA-62564BCE20FA}"/>
                  </a:ext>
                </a:extLst>
              </p:cNvPr>
              <p:cNvSpPr txBox="1"/>
              <p:nvPr/>
            </p:nvSpPr>
            <p:spPr>
              <a:xfrm>
                <a:off x="5132238" y="2586513"/>
                <a:ext cx="890437" cy="3078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Pre>
                            <m:sPrePr>
                              <m:ctrlPr>
                                <a:rPr lang="en-US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cs-CZ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2001</m:t>
                              </m:r>
                            </m:sub>
                            <m:sup>
                              <m:r>
                                <a:rPr lang="cs-CZ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2000</m:t>
                              </m:r>
                            </m:sup>
                            <m:e>
                              <m:r>
                                <a:rPr lang="cs-CZ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sPre>
                        </m:e>
                        <m:sub>
                          <m:r>
                            <a:rPr lang="cs-CZ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0–1</m:t>
                          </m:r>
                        </m:sub>
                        <m:sup/>
                      </m:sSubSup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842DC09-D380-4D9A-BBDA-62564BCE20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2238" y="2586513"/>
                <a:ext cx="890437" cy="307841"/>
              </a:xfrm>
              <a:prstGeom prst="rect">
                <a:avLst/>
              </a:prstGeom>
              <a:blipFill>
                <a:blip r:embed="rId5"/>
                <a:stretch>
                  <a:fillRect l="-2055" r="-2055" b="-156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062A865-BEAE-4BEC-A6B8-2606C8B7ED16}"/>
                  </a:ext>
                </a:extLst>
              </p:cNvPr>
              <p:cNvSpPr txBox="1"/>
              <p:nvPr/>
            </p:nvSpPr>
            <p:spPr>
              <a:xfrm>
                <a:off x="7125804" y="3179882"/>
                <a:ext cx="1261756" cy="3078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Pre>
                            <m:sPrePr>
                              <m:ctrlPr>
                                <a:rPr lang="en-US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cs-CZ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2003</m:t>
                              </m:r>
                            </m:sub>
                            <m:sup>
                              <m:r>
                                <a:rPr lang="cs-CZ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2002–2003</m:t>
                              </m:r>
                            </m:sup>
                            <m:e>
                              <m:r>
                                <a:rPr lang="cs-CZ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sPre>
                        </m:e>
                        <m:sub>
                          <m:r>
                            <a:rPr lang="cs-CZ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/>
                      </m:sSubSup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062A865-BEAE-4BEC-A6B8-2606C8B7ED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5804" y="3179882"/>
                <a:ext cx="1261756" cy="307841"/>
              </a:xfrm>
              <a:prstGeom prst="rect">
                <a:avLst/>
              </a:prstGeom>
              <a:blipFill>
                <a:blip r:embed="rId6"/>
                <a:stretch>
                  <a:fillRect l="-1449" b="-1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427708DE-9152-46B3-B6F5-B6E0224B9F5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8448" t="41155" r="23274" b="27379"/>
          <a:stretch/>
        </p:blipFill>
        <p:spPr>
          <a:xfrm>
            <a:off x="4305439" y="5143188"/>
            <a:ext cx="3677316" cy="170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091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6688-9937-46B6-A805-A920723A3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584775"/>
          </a:xfrm>
        </p:spPr>
        <p:txBody>
          <a:bodyPr>
            <a:normAutofit fontScale="90000"/>
          </a:bodyPr>
          <a:lstStyle/>
          <a:p>
            <a:r>
              <a:rPr lang="cs-CZ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Lexis</a:t>
            </a:r>
            <a:r>
              <a:rPr lang="cs-CZ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diagram – s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ets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events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6A4069-7E3D-4A56-87EA-F34D50A8F5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3" t="38674" r="72928" b="24368"/>
          <a:stretch/>
        </p:blipFill>
        <p:spPr>
          <a:xfrm>
            <a:off x="5066557" y="2951415"/>
            <a:ext cx="4203337" cy="37026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F56459-0762-4B3C-9D0D-3D5DC7C266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480" t="58619" r="34030" b="22903"/>
          <a:stretch/>
        </p:blipFill>
        <p:spPr>
          <a:xfrm>
            <a:off x="5546140" y="1160068"/>
            <a:ext cx="3732090" cy="15218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C30E2B-0C04-4989-9A1A-107FED8F93DB}"/>
              </a:ext>
            </a:extLst>
          </p:cNvPr>
          <p:cNvSpPr txBox="1"/>
          <p:nvPr/>
        </p:nvSpPr>
        <p:spPr>
          <a:xfrm>
            <a:off x="7471677" y="4627675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208 962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B09B86-82D3-43D3-BB3C-34B28B44F8DA}"/>
              </a:ext>
            </a:extLst>
          </p:cNvPr>
          <p:cNvSpPr txBox="1"/>
          <p:nvPr/>
        </p:nvSpPr>
        <p:spPr>
          <a:xfrm>
            <a:off x="7261998" y="4325234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199 376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C40184-C844-4529-AB1F-1688936EFB1B}"/>
              </a:ext>
            </a:extLst>
          </p:cNvPr>
          <p:cNvSpPr txBox="1"/>
          <p:nvPr/>
        </p:nvSpPr>
        <p:spPr>
          <a:xfrm>
            <a:off x="7471677" y="3974928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207 775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EB5843-3B19-4FF0-97F3-E8D75FD65C7F}"/>
              </a:ext>
            </a:extLst>
          </p:cNvPr>
          <p:cNvSpPr txBox="1"/>
          <p:nvPr/>
        </p:nvSpPr>
        <p:spPr>
          <a:xfrm>
            <a:off x="7261998" y="3705909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200 884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4A6F49-7EC2-43A1-BB0B-B4FEBA7AF505}"/>
              </a:ext>
            </a:extLst>
          </p:cNvPr>
          <p:cNvSpPr txBox="1"/>
          <p:nvPr/>
        </p:nvSpPr>
        <p:spPr>
          <a:xfrm>
            <a:off x="7471677" y="3355603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208 905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0156F4-1C75-452D-892E-6AC0BC35A3C8}"/>
              </a:ext>
            </a:extLst>
          </p:cNvPr>
          <p:cNvSpPr txBox="1"/>
          <p:nvPr/>
        </p:nvSpPr>
        <p:spPr>
          <a:xfrm>
            <a:off x="7261997" y="3053162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196 867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97DA00B-132B-470A-810B-6032A2092E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448" t="41155" r="23274" b="27379"/>
          <a:stretch/>
        </p:blipFill>
        <p:spPr>
          <a:xfrm>
            <a:off x="402993" y="953762"/>
            <a:ext cx="4147121" cy="19175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88D5CF-CA1C-9265-7F5B-F06E8216FCD4}"/>
              </a:ext>
            </a:extLst>
          </p:cNvPr>
          <p:cNvSpPr txBox="1"/>
          <p:nvPr/>
        </p:nvSpPr>
        <p:spPr>
          <a:xfrm>
            <a:off x="541221" y="2851757"/>
            <a:ext cx="38706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sets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are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defined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by a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unique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period,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cohort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talk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elementary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sets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400" dirty="0" err="1"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  <a:r>
              <a:rPr lang="cs-CZ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7641A3-36D3-ECE0-F8F9-DCEAB683EC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4" t="39653" r="73435" b="40793"/>
          <a:stretch/>
        </p:blipFill>
        <p:spPr>
          <a:xfrm>
            <a:off x="541221" y="3545485"/>
            <a:ext cx="3870664" cy="2947388"/>
          </a:xfrm>
          <a:prstGeom prst="rect">
            <a:avLst/>
          </a:prstGeom>
        </p:spPr>
      </p:pic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A112CEC2-BBB5-9F15-3FC7-122B305E303E}"/>
              </a:ext>
            </a:extLst>
          </p:cNvPr>
          <p:cNvSpPr>
            <a:spLocks noChangeAspect="1"/>
          </p:cNvSpPr>
          <p:nvPr/>
        </p:nvSpPr>
        <p:spPr>
          <a:xfrm rot="18866526">
            <a:off x="151808" y="3501139"/>
            <a:ext cx="1296000" cy="655516"/>
          </a:xfrm>
          <a:prstGeom prst="triangle">
            <a:avLst/>
          </a:prstGeom>
          <a:solidFill>
            <a:srgbClr val="0070C0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7CC23CB-5D76-3390-4830-D85653EEB9F2}"/>
              </a:ext>
            </a:extLst>
          </p:cNvPr>
          <p:cNvSpPr>
            <a:spLocks noChangeAspect="1"/>
          </p:cNvSpPr>
          <p:nvPr/>
        </p:nvSpPr>
        <p:spPr>
          <a:xfrm rot="8066526">
            <a:off x="632685" y="3964261"/>
            <a:ext cx="1296000" cy="655516"/>
          </a:xfrm>
          <a:prstGeom prst="triangle">
            <a:avLst/>
          </a:prstGeom>
          <a:solidFill>
            <a:srgbClr val="0070C0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6C0B0B2F-60D8-E4DE-58AF-FA7DEBCE4E4C}"/>
              </a:ext>
            </a:extLst>
          </p:cNvPr>
          <p:cNvSpPr>
            <a:spLocks noChangeAspect="1"/>
          </p:cNvSpPr>
          <p:nvPr/>
        </p:nvSpPr>
        <p:spPr>
          <a:xfrm rot="18866526">
            <a:off x="1104996" y="4439621"/>
            <a:ext cx="1296000" cy="655516"/>
          </a:xfrm>
          <a:prstGeom prst="triangle">
            <a:avLst/>
          </a:prstGeom>
          <a:solidFill>
            <a:srgbClr val="0070C0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09C62F6E-3B8A-E07F-51FC-C720B362EC17}"/>
              </a:ext>
            </a:extLst>
          </p:cNvPr>
          <p:cNvSpPr>
            <a:spLocks noChangeAspect="1"/>
          </p:cNvSpPr>
          <p:nvPr/>
        </p:nvSpPr>
        <p:spPr>
          <a:xfrm rot="8066526">
            <a:off x="643037" y="4880146"/>
            <a:ext cx="1296000" cy="655516"/>
          </a:xfrm>
          <a:prstGeom prst="triangle">
            <a:avLst/>
          </a:prstGeom>
          <a:solidFill>
            <a:srgbClr val="0070C0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80E6EE8-E780-AB44-6DD1-9C3080270E42}"/>
              </a:ext>
            </a:extLst>
          </p:cNvPr>
          <p:cNvSpPr>
            <a:spLocks noChangeAspect="1"/>
          </p:cNvSpPr>
          <p:nvPr/>
        </p:nvSpPr>
        <p:spPr>
          <a:xfrm rot="18866526">
            <a:off x="2037722" y="5360329"/>
            <a:ext cx="1296000" cy="655516"/>
          </a:xfrm>
          <a:prstGeom prst="triangle">
            <a:avLst/>
          </a:prstGeom>
          <a:solidFill>
            <a:srgbClr val="0070C0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06EBDFB-0A13-5C34-0646-20A166CF5DD1}"/>
              </a:ext>
            </a:extLst>
          </p:cNvPr>
          <p:cNvSpPr>
            <a:spLocks noChangeAspect="1"/>
          </p:cNvSpPr>
          <p:nvPr/>
        </p:nvSpPr>
        <p:spPr>
          <a:xfrm rot="8066526">
            <a:off x="2513842" y="4897696"/>
            <a:ext cx="1296000" cy="655516"/>
          </a:xfrm>
          <a:prstGeom prst="triangle">
            <a:avLst/>
          </a:prstGeom>
          <a:solidFill>
            <a:srgbClr val="0070C0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679879-4F75-6047-5521-DC3046A42F00}"/>
              </a:ext>
            </a:extLst>
          </p:cNvPr>
          <p:cNvSpPr txBox="1"/>
          <p:nvPr/>
        </p:nvSpPr>
        <p:spPr>
          <a:xfrm>
            <a:off x="659016" y="3721534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b="1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B25B90-BFFA-8F2C-A43C-72447109205A}"/>
              </a:ext>
            </a:extLst>
          </p:cNvPr>
          <p:cNvSpPr txBox="1"/>
          <p:nvPr/>
        </p:nvSpPr>
        <p:spPr>
          <a:xfrm>
            <a:off x="1595551" y="4666118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b="1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846A51-7526-4670-4F30-CA3D174025DC}"/>
              </a:ext>
            </a:extLst>
          </p:cNvPr>
          <p:cNvSpPr txBox="1"/>
          <p:nvPr/>
        </p:nvSpPr>
        <p:spPr>
          <a:xfrm>
            <a:off x="2926398" y="5023238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en-US" b="1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41970A-6262-5B88-8D4D-C5C1624F6384}"/>
              </a:ext>
            </a:extLst>
          </p:cNvPr>
          <p:cNvSpPr txBox="1"/>
          <p:nvPr/>
        </p:nvSpPr>
        <p:spPr>
          <a:xfrm>
            <a:off x="1047036" y="4066222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endParaRPr lang="en-US" b="1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3346DC-9DFD-BA16-B9AA-413C9AEE26F5}"/>
              </a:ext>
            </a:extLst>
          </p:cNvPr>
          <p:cNvSpPr txBox="1"/>
          <p:nvPr/>
        </p:nvSpPr>
        <p:spPr>
          <a:xfrm>
            <a:off x="1065268" y="4981504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endParaRPr lang="en-US" b="1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1E1D81-7E87-B6AD-8CDF-D69132A587E1}"/>
              </a:ext>
            </a:extLst>
          </p:cNvPr>
          <p:cNvSpPr txBox="1"/>
          <p:nvPr/>
        </p:nvSpPr>
        <p:spPr>
          <a:xfrm>
            <a:off x="2553536" y="5548260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endParaRPr lang="en-US" b="1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F22464-44C4-9A2E-9F93-18F94175638C}"/>
              </a:ext>
            </a:extLst>
          </p:cNvPr>
          <p:cNvSpPr txBox="1"/>
          <p:nvPr/>
        </p:nvSpPr>
        <p:spPr>
          <a:xfrm>
            <a:off x="1957801" y="3411492"/>
            <a:ext cx="2831298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U…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upper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elementary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set</a:t>
            </a:r>
          </a:p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L…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lower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dirty="0" err="1">
                <a:latin typeface="Arial" panose="020B0604020202020204" pitchFamily="34" charset="0"/>
                <a:cs typeface="Arial" panose="020B0604020202020204" pitchFamily="34" charset="0"/>
              </a:rPr>
              <a:t>elementary</a:t>
            </a: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 set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61FA4A-4300-0B4F-9209-8396ACFA9C7C}"/>
              </a:ext>
            </a:extLst>
          </p:cNvPr>
          <p:cNvSpPr txBox="1"/>
          <p:nvPr/>
        </p:nvSpPr>
        <p:spPr>
          <a:xfrm>
            <a:off x="3060677" y="6457589"/>
            <a:ext cx="1713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Calender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cs-CZ" sz="1600" dirty="0" err="1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 (t)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A6B1E2-3C69-BCFC-701A-06712BA28A82}"/>
              </a:ext>
            </a:extLst>
          </p:cNvPr>
          <p:cNvSpPr txBox="1"/>
          <p:nvPr/>
        </p:nvSpPr>
        <p:spPr>
          <a:xfrm>
            <a:off x="40504" y="3515357"/>
            <a:ext cx="548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</a:p>
          <a:p>
            <a:pPr algn="ctr"/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(x)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409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BA2845CF237C8418B17E2BABA41A2ED" ma:contentTypeVersion="2" ma:contentTypeDescription="Vytvoří nový dokument" ma:contentTypeScope="" ma:versionID="b36cd8aee0fdd37f40f0729d146464a9">
  <xsd:schema xmlns:xsd="http://www.w3.org/2001/XMLSchema" xmlns:xs="http://www.w3.org/2001/XMLSchema" xmlns:p="http://schemas.microsoft.com/office/2006/metadata/properties" xmlns:ns3="25bb81ac-90e1-4880-b17d-72a2805b7bbf" targetNamespace="http://schemas.microsoft.com/office/2006/metadata/properties" ma:root="true" ma:fieldsID="b8e21ecd48897d5b18dc836161c6f026" ns3:_="">
    <xsd:import namespace="25bb81ac-90e1-4880-b17d-72a2805b7bb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bb81ac-90e1-4880-b17d-72a2805b7b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FC6118-65FE-4B8C-95E1-272438BC51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bb81ac-90e1-4880-b17d-72a2805b7bb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9332DF1-807B-4A6F-802D-00DA0D293292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25bb81ac-90e1-4880-b17d-72a2805b7bbf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94B6FCF2-7559-4535-9DAC-3142EF96E84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770</TotalTime>
  <Words>1759</Words>
  <Application>Microsoft Office PowerPoint</Application>
  <PresentationFormat>A4 Paper (210x297 mm)</PresentationFormat>
  <Paragraphs>215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Office Theme</vt:lpstr>
      <vt:lpstr>Lexis diagram</vt:lpstr>
      <vt:lpstr>Motivation</vt:lpstr>
      <vt:lpstr>Outline</vt:lpstr>
      <vt:lpstr>Readings</vt:lpstr>
      <vt:lpstr>Time in Demography</vt:lpstr>
      <vt:lpstr>Lexis diagram</vt:lpstr>
      <vt:lpstr>Time in Demography</vt:lpstr>
      <vt:lpstr>Lexis diagram – sets of events</vt:lpstr>
      <vt:lpstr>Lexis diagram – sets of events</vt:lpstr>
      <vt:lpstr>Approaches to demographic analysis</vt:lpstr>
      <vt:lpstr>Approaches to demographic analysis</vt:lpstr>
      <vt:lpstr>Approaches to demographic analysis</vt:lpstr>
      <vt:lpstr>Approaches to demographic analysis</vt:lpstr>
      <vt:lpstr>Approaches  to demographic  analysis</vt:lpstr>
      <vt:lpstr>Exercise 1</vt:lpstr>
      <vt:lpstr>Lexis diagram – sets of (event) points</vt:lpstr>
      <vt:lpstr>Lexis diagram – estimations of initial population and exposures</vt:lpstr>
      <vt:lpstr>Lexis diagram – estimations of initial population and exposures</vt:lpstr>
      <vt:lpstr>Exercise 2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Ukolova Elizaveta</dc:creator>
  <cp:lastModifiedBy>Ukolova Elizaveta</cp:lastModifiedBy>
  <cp:revision>30</cp:revision>
  <dcterms:created xsi:type="dcterms:W3CDTF">2022-11-06T11:00:32Z</dcterms:created>
  <dcterms:modified xsi:type="dcterms:W3CDTF">2022-11-16T12:57:39Z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0x010100DBA2845CF237C8418B17E2BABA41A2ED</vt:lpwstr>
  </property>
</Properties>
</file>

<file path=docProps/thumbnail.jpeg>
</file>